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8"/>
  </p:notesMasterIdLst>
  <p:handoutMasterIdLst>
    <p:handoutMasterId r:id="rId49"/>
  </p:handoutMasterIdLst>
  <p:sldIdLst>
    <p:sldId id="302" r:id="rId2"/>
    <p:sldId id="399" r:id="rId3"/>
    <p:sldId id="503" r:id="rId4"/>
    <p:sldId id="508" r:id="rId5"/>
    <p:sldId id="509" r:id="rId6"/>
    <p:sldId id="530" r:id="rId7"/>
    <p:sldId id="531" r:id="rId8"/>
    <p:sldId id="532" r:id="rId9"/>
    <p:sldId id="534" r:id="rId10"/>
    <p:sldId id="533" r:id="rId11"/>
    <p:sldId id="511" r:id="rId12"/>
    <p:sldId id="475" r:id="rId13"/>
    <p:sldId id="535" r:id="rId14"/>
    <p:sldId id="510" r:id="rId15"/>
    <p:sldId id="536" r:id="rId16"/>
    <p:sldId id="537" r:id="rId17"/>
    <p:sldId id="538" r:id="rId18"/>
    <p:sldId id="539" r:id="rId19"/>
    <p:sldId id="470" r:id="rId20"/>
    <p:sldId id="471" r:id="rId21"/>
    <p:sldId id="540" r:id="rId22"/>
    <p:sldId id="541" r:id="rId23"/>
    <p:sldId id="542" r:id="rId24"/>
    <p:sldId id="543" r:id="rId25"/>
    <p:sldId id="504" r:id="rId26"/>
    <p:sldId id="512" r:id="rId27"/>
    <p:sldId id="513" r:id="rId28"/>
    <p:sldId id="514" r:id="rId29"/>
    <p:sldId id="515" r:id="rId30"/>
    <p:sldId id="516" r:id="rId31"/>
    <p:sldId id="517" r:id="rId32"/>
    <p:sldId id="505" r:id="rId33"/>
    <p:sldId id="518" r:id="rId34"/>
    <p:sldId id="525" r:id="rId35"/>
    <p:sldId id="519" r:id="rId36"/>
    <p:sldId id="527" r:id="rId37"/>
    <p:sldId id="528" r:id="rId38"/>
    <p:sldId id="520" r:id="rId39"/>
    <p:sldId id="529" r:id="rId40"/>
    <p:sldId id="526" r:id="rId41"/>
    <p:sldId id="506" r:id="rId42"/>
    <p:sldId id="521" r:id="rId43"/>
    <p:sldId id="522" r:id="rId44"/>
    <p:sldId id="523" r:id="rId45"/>
    <p:sldId id="524" r:id="rId46"/>
    <p:sldId id="330" r:id="rId47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A2C"/>
    <a:srgbClr val="0066CC"/>
    <a:srgbClr val="C58371"/>
    <a:srgbClr val="EBFC10"/>
    <a:srgbClr val="FF3300"/>
    <a:srgbClr val="87A846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78848" autoAdjust="0"/>
  </p:normalViewPr>
  <p:slideViewPr>
    <p:cSldViewPr showGuides="1">
      <p:cViewPr varScale="1">
        <p:scale>
          <a:sx n="95" d="100"/>
          <a:sy n="95" d="100"/>
        </p:scale>
        <p:origin x="-2184" y="-96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3A7A4-42D0-44EE-AB70-92FF45E651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0942D2-3171-455C-8EDB-812C302368C6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rgbClr val="C00000"/>
              </a:solidFill>
            </a:rPr>
            <a:t>뚜렷한 목표</a:t>
          </a:r>
          <a:endParaRPr lang="ko-KR" altLang="en-US" dirty="0">
            <a:solidFill>
              <a:srgbClr val="C00000"/>
            </a:solidFill>
          </a:endParaRPr>
        </a:p>
      </dgm:t>
    </dgm:pt>
    <dgm:pt modelId="{812E16F3-984F-4555-9363-80BF0BD5F875}" type="parTrans" cxnId="{595AECB6-616E-48B2-8CF6-F09AD43C5BA7}">
      <dgm:prSet/>
      <dgm:spPr/>
      <dgm:t>
        <a:bodyPr/>
        <a:lstStyle/>
        <a:p>
          <a:pPr latinLnBrk="1"/>
          <a:endParaRPr lang="ko-KR" altLang="en-US"/>
        </a:p>
      </dgm:t>
    </dgm:pt>
    <dgm:pt modelId="{471AFF85-159A-4E4B-B843-9FA94D69B65F}" type="sibTrans" cxnId="{595AECB6-616E-48B2-8CF6-F09AD43C5BA7}">
      <dgm:prSet/>
      <dgm:spPr/>
      <dgm:t>
        <a:bodyPr/>
        <a:lstStyle/>
        <a:p>
          <a:pPr latinLnBrk="1"/>
          <a:endParaRPr lang="ko-KR" altLang="en-US"/>
        </a:p>
      </dgm:t>
    </dgm:pt>
    <dgm:pt modelId="{CF187606-DD07-4702-A9D9-D106D9BEC21F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rgbClr val="0070C0"/>
              </a:solidFill>
            </a:rPr>
            <a:t>계획 및 단계별</a:t>
          </a:r>
          <a:endParaRPr lang="ko-KR" altLang="en-US" sz="2000" dirty="0">
            <a:solidFill>
              <a:srgbClr val="0070C0"/>
            </a:solidFill>
          </a:endParaRPr>
        </a:p>
      </dgm:t>
    </dgm:pt>
    <dgm:pt modelId="{5AA9CA81-D236-44AE-8454-7B8DFD24B472}" type="parTrans" cxnId="{0E9A613E-F984-4AD3-9E7A-72CBCEB1A435}">
      <dgm:prSet/>
      <dgm:spPr/>
      <dgm:t>
        <a:bodyPr/>
        <a:lstStyle/>
        <a:p>
          <a:pPr latinLnBrk="1"/>
          <a:endParaRPr lang="ko-KR" altLang="en-US"/>
        </a:p>
      </dgm:t>
    </dgm:pt>
    <dgm:pt modelId="{D0AD3376-E2D8-449E-98EE-6A3BC45A6FDC}" type="sibTrans" cxnId="{0E9A613E-F984-4AD3-9E7A-72CBCEB1A435}">
      <dgm:prSet/>
      <dgm:spPr/>
      <dgm:t>
        <a:bodyPr/>
        <a:lstStyle/>
        <a:p>
          <a:pPr latinLnBrk="1"/>
          <a:endParaRPr lang="ko-KR" altLang="en-US"/>
        </a:p>
      </dgm:t>
    </dgm:pt>
    <dgm:pt modelId="{9EE09247-D202-4990-8215-8C2EE7428D6D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rgbClr val="C00000"/>
              </a:solidFill>
            </a:rPr>
            <a:t>측정기준</a:t>
          </a:r>
          <a:endParaRPr lang="ko-KR" altLang="en-US" dirty="0">
            <a:solidFill>
              <a:srgbClr val="C00000"/>
            </a:solidFill>
          </a:endParaRPr>
        </a:p>
      </dgm:t>
    </dgm:pt>
    <dgm:pt modelId="{D76727D5-150B-4E78-9DC7-7C4453ED920D}" type="parTrans" cxnId="{34FC2B89-7C24-4698-8BB9-4D992848F5D7}">
      <dgm:prSet/>
      <dgm:spPr/>
      <dgm:t>
        <a:bodyPr/>
        <a:lstStyle/>
        <a:p>
          <a:pPr latinLnBrk="1"/>
          <a:endParaRPr lang="ko-KR" altLang="en-US"/>
        </a:p>
      </dgm:t>
    </dgm:pt>
    <dgm:pt modelId="{CCBB3397-4419-426C-8ED8-FC3A33C8D95E}" type="sibTrans" cxnId="{34FC2B89-7C24-4698-8BB9-4D992848F5D7}">
      <dgm:prSet/>
      <dgm:spPr/>
      <dgm:t>
        <a:bodyPr/>
        <a:lstStyle/>
        <a:p>
          <a:pPr latinLnBrk="1"/>
          <a:endParaRPr lang="ko-KR" altLang="en-US"/>
        </a:p>
      </dgm:t>
    </dgm:pt>
    <dgm:pt modelId="{3255A0E7-6619-4B4B-9BC7-9534C42E3496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rgbClr val="0070C0"/>
              </a:solidFill>
            </a:rPr>
            <a:t>가시적</a:t>
          </a:r>
          <a:endParaRPr lang="ko-KR" altLang="en-US" sz="2000" dirty="0">
            <a:solidFill>
              <a:srgbClr val="0070C0"/>
            </a:solidFill>
          </a:endParaRPr>
        </a:p>
      </dgm:t>
    </dgm:pt>
    <dgm:pt modelId="{7B12EBA4-5B12-4D7A-94DD-CA3F87A6136E}" type="parTrans" cxnId="{019DE28A-84F7-4761-B66B-BA90B65D82D3}">
      <dgm:prSet/>
      <dgm:spPr/>
      <dgm:t>
        <a:bodyPr/>
        <a:lstStyle/>
        <a:p>
          <a:pPr latinLnBrk="1"/>
          <a:endParaRPr lang="ko-KR" altLang="en-US"/>
        </a:p>
      </dgm:t>
    </dgm:pt>
    <dgm:pt modelId="{540B376B-67E9-4719-BB0B-F497E6A3DA6B}" type="sibTrans" cxnId="{019DE28A-84F7-4761-B66B-BA90B65D82D3}">
      <dgm:prSet/>
      <dgm:spPr/>
      <dgm:t>
        <a:bodyPr/>
        <a:lstStyle/>
        <a:p>
          <a:pPr latinLnBrk="1"/>
          <a:endParaRPr lang="ko-KR" altLang="en-US"/>
        </a:p>
      </dgm:t>
    </dgm:pt>
    <dgm:pt modelId="{C64A3E3E-319C-4E7E-86D9-3A0A3D0129E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rgbClr val="0070C0"/>
              </a:solidFill>
            </a:rPr>
            <a:t>성공여부 판단 근거</a:t>
          </a:r>
          <a:endParaRPr lang="ko-KR" altLang="en-US" sz="2000" dirty="0">
            <a:solidFill>
              <a:srgbClr val="0070C0"/>
            </a:solidFill>
          </a:endParaRPr>
        </a:p>
      </dgm:t>
    </dgm:pt>
    <dgm:pt modelId="{54546F02-3786-4344-B54F-4D1AD05043AA}" type="parTrans" cxnId="{A0C69B32-3241-4E42-90B9-BCB52BED3787}">
      <dgm:prSet/>
      <dgm:spPr/>
      <dgm:t>
        <a:bodyPr/>
        <a:lstStyle/>
        <a:p>
          <a:pPr latinLnBrk="1"/>
          <a:endParaRPr lang="ko-KR" altLang="en-US"/>
        </a:p>
      </dgm:t>
    </dgm:pt>
    <dgm:pt modelId="{C0935F83-9264-4462-B557-224068BC40C2}" type="sibTrans" cxnId="{A0C69B32-3241-4E42-90B9-BCB52BED3787}">
      <dgm:prSet/>
      <dgm:spPr/>
      <dgm:t>
        <a:bodyPr/>
        <a:lstStyle/>
        <a:p>
          <a:pPr latinLnBrk="1"/>
          <a:endParaRPr lang="ko-KR" altLang="en-US"/>
        </a:p>
      </dgm:t>
    </dgm:pt>
    <dgm:pt modelId="{7029DDC8-DA88-4867-8FAD-EC30BE48C849}" type="pres">
      <dgm:prSet presAssocID="{8113A7A4-42D0-44EE-AB70-92FF45E651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0B9821-5B63-456F-B2B7-968D23EAAEF7}" type="pres">
      <dgm:prSet presAssocID="{5C0942D2-3171-455C-8EDB-812C302368C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010C30-0DD1-4737-A523-833C81821499}" type="pres">
      <dgm:prSet presAssocID="{5C0942D2-3171-455C-8EDB-812C302368C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4F341A-FE6E-49DE-B86C-D5A3E3D73F91}" type="pres">
      <dgm:prSet presAssocID="{9EE09247-D202-4990-8215-8C2EE7428D6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39339D-3594-4CDB-ABCF-6F0DE0AAD24E}" type="pres">
      <dgm:prSet presAssocID="{9EE09247-D202-4990-8215-8C2EE7428D6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0C69B32-3241-4E42-90B9-BCB52BED3787}" srcId="{9EE09247-D202-4990-8215-8C2EE7428D6D}" destId="{C64A3E3E-319C-4E7E-86D9-3A0A3D0129E3}" srcOrd="1" destOrd="0" parTransId="{54546F02-3786-4344-B54F-4D1AD05043AA}" sibTransId="{C0935F83-9264-4462-B557-224068BC40C2}"/>
    <dgm:cxn modelId="{E09A50C0-664A-4A3B-B969-81228D2EAB0B}" type="presOf" srcId="{CF187606-DD07-4702-A9D9-D106D9BEC21F}" destId="{1A010C30-0DD1-4737-A523-833C81821499}" srcOrd="0" destOrd="0" presId="urn:microsoft.com/office/officeart/2005/8/layout/vList2"/>
    <dgm:cxn modelId="{C9B3B873-7D16-4E7C-8A24-416D38ABA504}" type="presOf" srcId="{3255A0E7-6619-4B4B-9BC7-9534C42E3496}" destId="{DF39339D-3594-4CDB-ABCF-6F0DE0AAD24E}" srcOrd="0" destOrd="0" presId="urn:microsoft.com/office/officeart/2005/8/layout/vList2"/>
    <dgm:cxn modelId="{34FC2B89-7C24-4698-8BB9-4D992848F5D7}" srcId="{8113A7A4-42D0-44EE-AB70-92FF45E651C3}" destId="{9EE09247-D202-4990-8215-8C2EE7428D6D}" srcOrd="1" destOrd="0" parTransId="{D76727D5-150B-4E78-9DC7-7C4453ED920D}" sibTransId="{CCBB3397-4419-426C-8ED8-FC3A33C8D95E}"/>
    <dgm:cxn modelId="{595AECB6-616E-48B2-8CF6-F09AD43C5BA7}" srcId="{8113A7A4-42D0-44EE-AB70-92FF45E651C3}" destId="{5C0942D2-3171-455C-8EDB-812C302368C6}" srcOrd="0" destOrd="0" parTransId="{812E16F3-984F-4555-9363-80BF0BD5F875}" sibTransId="{471AFF85-159A-4E4B-B843-9FA94D69B65F}"/>
    <dgm:cxn modelId="{0D187334-087D-4729-9A8F-496BC599B514}" type="presOf" srcId="{C64A3E3E-319C-4E7E-86D9-3A0A3D0129E3}" destId="{DF39339D-3594-4CDB-ABCF-6F0DE0AAD24E}" srcOrd="0" destOrd="1" presId="urn:microsoft.com/office/officeart/2005/8/layout/vList2"/>
    <dgm:cxn modelId="{53B4F47E-BFD1-4C7B-9347-C005BEABF0B4}" type="presOf" srcId="{5C0942D2-3171-455C-8EDB-812C302368C6}" destId="{A10B9821-5B63-456F-B2B7-968D23EAAEF7}" srcOrd="0" destOrd="0" presId="urn:microsoft.com/office/officeart/2005/8/layout/vList2"/>
    <dgm:cxn modelId="{0E9A613E-F984-4AD3-9E7A-72CBCEB1A435}" srcId="{5C0942D2-3171-455C-8EDB-812C302368C6}" destId="{CF187606-DD07-4702-A9D9-D106D9BEC21F}" srcOrd="0" destOrd="0" parTransId="{5AA9CA81-D236-44AE-8454-7B8DFD24B472}" sibTransId="{D0AD3376-E2D8-449E-98EE-6A3BC45A6FDC}"/>
    <dgm:cxn modelId="{019DE28A-84F7-4761-B66B-BA90B65D82D3}" srcId="{9EE09247-D202-4990-8215-8C2EE7428D6D}" destId="{3255A0E7-6619-4B4B-9BC7-9534C42E3496}" srcOrd="0" destOrd="0" parTransId="{7B12EBA4-5B12-4D7A-94DD-CA3F87A6136E}" sibTransId="{540B376B-67E9-4719-BB0B-F497E6A3DA6B}"/>
    <dgm:cxn modelId="{1B2AE614-BD63-4560-8BA5-0C7BA17F3338}" type="presOf" srcId="{8113A7A4-42D0-44EE-AB70-92FF45E651C3}" destId="{7029DDC8-DA88-4867-8FAD-EC30BE48C849}" srcOrd="0" destOrd="0" presId="urn:microsoft.com/office/officeart/2005/8/layout/vList2"/>
    <dgm:cxn modelId="{FF2C745B-68D6-49C0-96BB-ADF179755BF4}" type="presOf" srcId="{9EE09247-D202-4990-8215-8C2EE7428D6D}" destId="{8D4F341A-FE6E-49DE-B86C-D5A3E3D73F91}" srcOrd="0" destOrd="0" presId="urn:microsoft.com/office/officeart/2005/8/layout/vList2"/>
    <dgm:cxn modelId="{B5B8843C-F875-40D8-87DB-C8FABF1BB316}" type="presParOf" srcId="{7029DDC8-DA88-4867-8FAD-EC30BE48C849}" destId="{A10B9821-5B63-456F-B2B7-968D23EAAEF7}" srcOrd="0" destOrd="0" presId="urn:microsoft.com/office/officeart/2005/8/layout/vList2"/>
    <dgm:cxn modelId="{3A1B2513-28FD-402F-A002-51881E23BBDA}" type="presParOf" srcId="{7029DDC8-DA88-4867-8FAD-EC30BE48C849}" destId="{1A010C30-0DD1-4737-A523-833C81821499}" srcOrd="1" destOrd="0" presId="urn:microsoft.com/office/officeart/2005/8/layout/vList2"/>
    <dgm:cxn modelId="{EEFCA5D8-94E4-4ABA-9EAC-208C42F6BD96}" type="presParOf" srcId="{7029DDC8-DA88-4867-8FAD-EC30BE48C849}" destId="{8D4F341A-FE6E-49DE-B86C-D5A3E3D73F91}" srcOrd="2" destOrd="0" presId="urn:microsoft.com/office/officeart/2005/8/layout/vList2"/>
    <dgm:cxn modelId="{42947889-3B7B-4F88-A147-FA7B706301A4}" type="presParOf" srcId="{7029DDC8-DA88-4867-8FAD-EC30BE48C849}" destId="{DF39339D-3594-4CDB-ABCF-6F0DE0AAD24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B33079-5D72-4A30-8774-9ED3B8B50E47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17D5A9E4-E3E0-44D3-91C9-E41F6969C516}">
      <dgm:prSet phldrT="[텍스트]"/>
      <dgm:spPr>
        <a:solidFill>
          <a:srgbClr val="CCCC00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이해관계자들의 </a:t>
          </a:r>
          <a:endParaRPr lang="en-US" altLang="ko-KR" b="1" dirty="0" smtClean="0">
            <a:solidFill>
              <a:schemeClr val="accent2"/>
            </a:solidFill>
          </a:endParaRPr>
        </a:p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합리적인 역할 분담 </a:t>
          </a:r>
          <a:endParaRPr lang="ko-KR" altLang="en-US" b="1" dirty="0">
            <a:solidFill>
              <a:schemeClr val="accent2"/>
            </a:solidFill>
          </a:endParaRPr>
        </a:p>
      </dgm:t>
    </dgm:pt>
    <dgm:pt modelId="{E5FF5227-DFC5-4E47-B913-6D60BE439FBB}" type="parTrans" cxnId="{90795B18-D1FB-48C2-A3C4-FCD77DC43C15}">
      <dgm:prSet/>
      <dgm:spPr/>
      <dgm:t>
        <a:bodyPr/>
        <a:lstStyle/>
        <a:p>
          <a:pPr latinLnBrk="1"/>
          <a:endParaRPr lang="ko-KR" altLang="en-US"/>
        </a:p>
      </dgm:t>
    </dgm:pt>
    <dgm:pt modelId="{E564F8BE-D934-4A6B-9CE5-A9FB83C705D4}" type="sibTrans" cxnId="{90795B18-D1FB-48C2-A3C4-FCD77DC43C15}">
      <dgm:prSet/>
      <dgm:spPr/>
      <dgm:t>
        <a:bodyPr/>
        <a:lstStyle/>
        <a:p>
          <a:pPr latinLnBrk="1"/>
          <a:endParaRPr lang="ko-KR" altLang="en-US"/>
        </a:p>
      </dgm:t>
    </dgm:pt>
    <dgm:pt modelId="{F8BAFF19-CAFA-4424-8EDB-714849595BE3}">
      <dgm:prSet phldrT="[텍스트]"/>
      <dgm:spPr>
        <a:solidFill>
          <a:srgbClr val="CCCC00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명확한 책임의 </a:t>
          </a:r>
          <a:endParaRPr lang="en-US" altLang="ko-KR" b="1" dirty="0" smtClean="0">
            <a:solidFill>
              <a:schemeClr val="accent2"/>
            </a:solidFill>
          </a:endParaRPr>
        </a:p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조화로운 통합</a:t>
          </a:r>
        </a:p>
      </dgm:t>
    </dgm:pt>
    <dgm:pt modelId="{F2687170-650A-4FF9-8A43-FED17648D440}" type="parTrans" cxnId="{DB7D30D8-71FA-4AD5-82C3-3DF487F45958}">
      <dgm:prSet/>
      <dgm:spPr/>
      <dgm:t>
        <a:bodyPr/>
        <a:lstStyle/>
        <a:p>
          <a:pPr latinLnBrk="1"/>
          <a:endParaRPr lang="ko-KR" altLang="en-US"/>
        </a:p>
      </dgm:t>
    </dgm:pt>
    <dgm:pt modelId="{A1751AE7-1D29-4906-8BD0-B8025CB079FD}" type="sibTrans" cxnId="{DB7D30D8-71FA-4AD5-82C3-3DF487F45958}">
      <dgm:prSet/>
      <dgm:spPr/>
      <dgm:t>
        <a:bodyPr/>
        <a:lstStyle/>
        <a:p>
          <a:pPr latinLnBrk="1"/>
          <a:endParaRPr lang="ko-KR" altLang="en-US"/>
        </a:p>
      </dgm:t>
    </dgm:pt>
    <dgm:pt modelId="{F0662D2F-AD44-4BEE-97D3-B08D90F5EC47}">
      <dgm:prSet phldrT="[텍스트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3200" b="1" dirty="0" smtClean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 성공 </a:t>
          </a:r>
        </a:p>
      </dgm:t>
    </dgm:pt>
    <dgm:pt modelId="{AEECAFD0-9DDD-44A0-BD43-0A0F9B28B3C1}" type="parTrans" cxnId="{79A62B2F-9DA0-4BB3-A2EF-0CCF1FEBEE7E}">
      <dgm:prSet/>
      <dgm:spPr/>
      <dgm:t>
        <a:bodyPr/>
        <a:lstStyle/>
        <a:p>
          <a:pPr latinLnBrk="1"/>
          <a:endParaRPr lang="ko-KR" altLang="en-US"/>
        </a:p>
      </dgm:t>
    </dgm:pt>
    <dgm:pt modelId="{74BA0B78-4A38-4B74-87EE-20C03BC9B28A}" type="sibTrans" cxnId="{79A62B2F-9DA0-4BB3-A2EF-0CCF1FEBEE7E}">
      <dgm:prSet/>
      <dgm:spPr/>
      <dgm:t>
        <a:bodyPr/>
        <a:lstStyle/>
        <a:p>
          <a:pPr latinLnBrk="1"/>
          <a:endParaRPr lang="ko-KR" altLang="en-US"/>
        </a:p>
      </dgm:t>
    </dgm:pt>
    <dgm:pt modelId="{22081E53-D903-44D7-9E51-40957F212763}" type="pres">
      <dgm:prSet presAssocID="{76B33079-5D72-4A30-8774-9ED3B8B50E47}" presName="Name0" presStyleCnt="0">
        <dgm:presLayoutVars>
          <dgm:dir/>
          <dgm:resizeHandles val="exact"/>
        </dgm:presLayoutVars>
      </dgm:prSet>
      <dgm:spPr/>
    </dgm:pt>
    <dgm:pt modelId="{B67BB065-FBB2-431C-B81F-657694584F24}" type="pres">
      <dgm:prSet presAssocID="{76B33079-5D72-4A30-8774-9ED3B8B50E47}" presName="vNodes" presStyleCnt="0"/>
      <dgm:spPr/>
    </dgm:pt>
    <dgm:pt modelId="{5E4AF003-227B-433E-9B7F-22196054F7CC}" type="pres">
      <dgm:prSet presAssocID="{17D5A9E4-E3E0-44D3-91C9-E41F6969C516}" presName="node" presStyleLbl="node1" presStyleIdx="0" presStyleCnt="3" custScaleX="2947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457E6B-864A-4015-B6CF-DF199D59152D}" type="pres">
      <dgm:prSet presAssocID="{E564F8BE-D934-4A6B-9CE5-A9FB83C705D4}" presName="spacerT" presStyleCnt="0"/>
      <dgm:spPr/>
    </dgm:pt>
    <dgm:pt modelId="{0556CFDA-D12F-4974-9702-158A4B20F935}" type="pres">
      <dgm:prSet presAssocID="{E564F8BE-D934-4A6B-9CE5-A9FB83C705D4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A352759-BB67-4FB4-A6B1-E6E59CC24D61}" type="pres">
      <dgm:prSet presAssocID="{E564F8BE-D934-4A6B-9CE5-A9FB83C705D4}" presName="spacerB" presStyleCnt="0"/>
      <dgm:spPr/>
    </dgm:pt>
    <dgm:pt modelId="{8E6A085C-3ADF-4AD3-BC7F-47AD28CE1A33}" type="pres">
      <dgm:prSet presAssocID="{F8BAFF19-CAFA-4424-8EDB-714849595BE3}" presName="node" presStyleLbl="node1" presStyleIdx="1" presStyleCnt="3" custScaleX="2947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D62FF6-A198-4454-8295-5990269DEA92}" type="pres">
      <dgm:prSet presAssocID="{76B33079-5D72-4A30-8774-9ED3B8B50E47}" presName="sibTransLas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CD62109-A057-4572-ACCD-FECB8A04E713}" type="pres">
      <dgm:prSet presAssocID="{76B33079-5D72-4A30-8774-9ED3B8B50E47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44AF21E-6C20-4296-8AB6-2FEB5ADFB26E}" type="pres">
      <dgm:prSet presAssocID="{76B33079-5D72-4A30-8774-9ED3B8B50E47}" presName="lastNode" presStyleLbl="node1" presStyleIdx="2" presStyleCnt="3" custScaleX="12641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0795B18-D1FB-48C2-A3C4-FCD77DC43C15}" srcId="{76B33079-5D72-4A30-8774-9ED3B8B50E47}" destId="{17D5A9E4-E3E0-44D3-91C9-E41F6969C516}" srcOrd="0" destOrd="0" parTransId="{E5FF5227-DFC5-4E47-B913-6D60BE439FBB}" sibTransId="{E564F8BE-D934-4A6B-9CE5-A9FB83C705D4}"/>
    <dgm:cxn modelId="{43A0AF7E-F58A-4802-9585-858D11BB7B38}" type="presOf" srcId="{F0662D2F-AD44-4BEE-97D3-B08D90F5EC47}" destId="{444AF21E-6C20-4296-8AB6-2FEB5ADFB26E}" srcOrd="0" destOrd="0" presId="urn:microsoft.com/office/officeart/2005/8/layout/equation2"/>
    <dgm:cxn modelId="{DB7D30D8-71FA-4AD5-82C3-3DF487F45958}" srcId="{76B33079-5D72-4A30-8774-9ED3B8B50E47}" destId="{F8BAFF19-CAFA-4424-8EDB-714849595BE3}" srcOrd="1" destOrd="0" parTransId="{F2687170-650A-4FF9-8A43-FED17648D440}" sibTransId="{A1751AE7-1D29-4906-8BD0-B8025CB079FD}"/>
    <dgm:cxn modelId="{7BB53B9D-4957-4A86-BE58-292A568AD549}" type="presOf" srcId="{F8BAFF19-CAFA-4424-8EDB-714849595BE3}" destId="{8E6A085C-3ADF-4AD3-BC7F-47AD28CE1A33}" srcOrd="0" destOrd="0" presId="urn:microsoft.com/office/officeart/2005/8/layout/equation2"/>
    <dgm:cxn modelId="{4E7ADFA2-134D-4C8D-A6C7-5F38D429D0A1}" type="presOf" srcId="{A1751AE7-1D29-4906-8BD0-B8025CB079FD}" destId="{DCD62109-A057-4572-ACCD-FECB8A04E713}" srcOrd="1" destOrd="0" presId="urn:microsoft.com/office/officeart/2005/8/layout/equation2"/>
    <dgm:cxn modelId="{1C05BA9A-EA8B-43B2-A7DE-B7C60CBCD261}" type="presOf" srcId="{76B33079-5D72-4A30-8774-9ED3B8B50E47}" destId="{22081E53-D903-44D7-9E51-40957F212763}" srcOrd="0" destOrd="0" presId="urn:microsoft.com/office/officeart/2005/8/layout/equation2"/>
    <dgm:cxn modelId="{6729E954-51C5-46EA-9C16-DA946F93726B}" type="presOf" srcId="{17D5A9E4-E3E0-44D3-91C9-E41F6969C516}" destId="{5E4AF003-227B-433E-9B7F-22196054F7CC}" srcOrd="0" destOrd="0" presId="urn:microsoft.com/office/officeart/2005/8/layout/equation2"/>
    <dgm:cxn modelId="{BC1E3673-7625-43C0-9468-496BA421EB55}" type="presOf" srcId="{E564F8BE-D934-4A6B-9CE5-A9FB83C705D4}" destId="{0556CFDA-D12F-4974-9702-158A4B20F935}" srcOrd="0" destOrd="0" presId="urn:microsoft.com/office/officeart/2005/8/layout/equation2"/>
    <dgm:cxn modelId="{79A62B2F-9DA0-4BB3-A2EF-0CCF1FEBEE7E}" srcId="{76B33079-5D72-4A30-8774-9ED3B8B50E47}" destId="{F0662D2F-AD44-4BEE-97D3-B08D90F5EC47}" srcOrd="2" destOrd="0" parTransId="{AEECAFD0-9DDD-44A0-BD43-0A0F9B28B3C1}" sibTransId="{74BA0B78-4A38-4B74-87EE-20C03BC9B28A}"/>
    <dgm:cxn modelId="{896AFE84-8806-490C-8B51-AF16B3591770}" type="presOf" srcId="{A1751AE7-1D29-4906-8BD0-B8025CB079FD}" destId="{5DD62FF6-A198-4454-8295-5990269DEA92}" srcOrd="0" destOrd="0" presId="urn:microsoft.com/office/officeart/2005/8/layout/equation2"/>
    <dgm:cxn modelId="{6BF7297A-93A2-40A4-B9CE-B7E4220B889C}" type="presParOf" srcId="{22081E53-D903-44D7-9E51-40957F212763}" destId="{B67BB065-FBB2-431C-B81F-657694584F24}" srcOrd="0" destOrd="0" presId="urn:microsoft.com/office/officeart/2005/8/layout/equation2"/>
    <dgm:cxn modelId="{561F9405-3DF2-4B25-BCD2-B871C8FF904E}" type="presParOf" srcId="{B67BB065-FBB2-431C-B81F-657694584F24}" destId="{5E4AF003-227B-433E-9B7F-22196054F7CC}" srcOrd="0" destOrd="0" presId="urn:microsoft.com/office/officeart/2005/8/layout/equation2"/>
    <dgm:cxn modelId="{2623119E-FB52-47E5-881B-01E23B60BBA1}" type="presParOf" srcId="{B67BB065-FBB2-431C-B81F-657694584F24}" destId="{82457E6B-864A-4015-B6CF-DF199D59152D}" srcOrd="1" destOrd="0" presId="urn:microsoft.com/office/officeart/2005/8/layout/equation2"/>
    <dgm:cxn modelId="{75A3EF3F-2A64-4E64-ABEC-628BFC69D32D}" type="presParOf" srcId="{B67BB065-FBB2-431C-B81F-657694584F24}" destId="{0556CFDA-D12F-4974-9702-158A4B20F935}" srcOrd="2" destOrd="0" presId="urn:microsoft.com/office/officeart/2005/8/layout/equation2"/>
    <dgm:cxn modelId="{BEF2902B-A72A-4114-A794-A5C4040968EC}" type="presParOf" srcId="{B67BB065-FBB2-431C-B81F-657694584F24}" destId="{6A352759-BB67-4FB4-A6B1-E6E59CC24D61}" srcOrd="3" destOrd="0" presId="urn:microsoft.com/office/officeart/2005/8/layout/equation2"/>
    <dgm:cxn modelId="{A276F092-62EC-4EFC-8F5B-5287F129B5D1}" type="presParOf" srcId="{B67BB065-FBB2-431C-B81F-657694584F24}" destId="{8E6A085C-3ADF-4AD3-BC7F-47AD28CE1A33}" srcOrd="4" destOrd="0" presId="urn:microsoft.com/office/officeart/2005/8/layout/equation2"/>
    <dgm:cxn modelId="{FB6CF198-998E-4249-84F9-D8027AC000C1}" type="presParOf" srcId="{22081E53-D903-44D7-9E51-40957F212763}" destId="{5DD62FF6-A198-4454-8295-5990269DEA92}" srcOrd="1" destOrd="0" presId="urn:microsoft.com/office/officeart/2005/8/layout/equation2"/>
    <dgm:cxn modelId="{7A5285C4-36D4-444B-9D11-DEED4381DF36}" type="presParOf" srcId="{5DD62FF6-A198-4454-8295-5990269DEA92}" destId="{DCD62109-A057-4572-ACCD-FECB8A04E713}" srcOrd="0" destOrd="0" presId="urn:microsoft.com/office/officeart/2005/8/layout/equation2"/>
    <dgm:cxn modelId="{250C4D4D-6176-4CCB-8208-EF8E4DBF11D2}" type="presParOf" srcId="{22081E53-D903-44D7-9E51-40957F212763}" destId="{444AF21E-6C20-4296-8AB6-2FEB5ADFB26E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B9821-5B63-456F-B2B7-968D23EAAEF7}">
      <dsp:nvSpPr>
        <dsp:cNvPr id="0" name=""/>
        <dsp:cNvSpPr/>
      </dsp:nvSpPr>
      <dsp:spPr>
        <a:xfrm>
          <a:off x="0" y="2540"/>
          <a:ext cx="4871863" cy="847006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solidFill>
                <a:srgbClr val="C00000"/>
              </a:solidFill>
            </a:rPr>
            <a:t>뚜렷한 목표</a:t>
          </a:r>
          <a:endParaRPr lang="ko-KR" altLang="en-US" sz="2700" kern="1200" dirty="0">
            <a:solidFill>
              <a:srgbClr val="C00000"/>
            </a:solidFill>
          </a:endParaRPr>
        </a:p>
      </dsp:txBody>
      <dsp:txXfrm>
        <a:off x="41347" y="43887"/>
        <a:ext cx="4789169" cy="764312"/>
      </dsp:txXfrm>
    </dsp:sp>
    <dsp:sp modelId="{1A010C30-0DD1-4737-A523-833C81821499}">
      <dsp:nvSpPr>
        <dsp:cNvPr id="0" name=""/>
        <dsp:cNvSpPr/>
      </dsp:nvSpPr>
      <dsp:spPr>
        <a:xfrm>
          <a:off x="0" y="849547"/>
          <a:ext cx="487186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2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>
              <a:solidFill>
                <a:srgbClr val="0070C0"/>
              </a:solidFill>
            </a:rPr>
            <a:t>계획 및 단계별</a:t>
          </a:r>
          <a:endParaRPr lang="ko-KR" altLang="en-US" sz="2000" kern="1200" dirty="0">
            <a:solidFill>
              <a:srgbClr val="0070C0"/>
            </a:solidFill>
          </a:endParaRPr>
        </a:p>
      </dsp:txBody>
      <dsp:txXfrm>
        <a:off x="0" y="849547"/>
        <a:ext cx="4871863" cy="447120"/>
      </dsp:txXfrm>
    </dsp:sp>
    <dsp:sp modelId="{8D4F341A-FE6E-49DE-B86C-D5A3E3D73F91}">
      <dsp:nvSpPr>
        <dsp:cNvPr id="0" name=""/>
        <dsp:cNvSpPr/>
      </dsp:nvSpPr>
      <dsp:spPr>
        <a:xfrm>
          <a:off x="0" y="1296667"/>
          <a:ext cx="4871863" cy="847006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solidFill>
                <a:srgbClr val="C00000"/>
              </a:solidFill>
            </a:rPr>
            <a:t>측정기준</a:t>
          </a:r>
          <a:endParaRPr lang="ko-KR" altLang="en-US" sz="2700" kern="1200" dirty="0">
            <a:solidFill>
              <a:srgbClr val="C00000"/>
            </a:solidFill>
          </a:endParaRPr>
        </a:p>
      </dsp:txBody>
      <dsp:txXfrm>
        <a:off x="41347" y="1338014"/>
        <a:ext cx="4789169" cy="764312"/>
      </dsp:txXfrm>
    </dsp:sp>
    <dsp:sp modelId="{DF39339D-3594-4CDB-ABCF-6F0DE0AAD24E}">
      <dsp:nvSpPr>
        <dsp:cNvPr id="0" name=""/>
        <dsp:cNvSpPr/>
      </dsp:nvSpPr>
      <dsp:spPr>
        <a:xfrm>
          <a:off x="0" y="2143673"/>
          <a:ext cx="4871863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2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>
              <a:solidFill>
                <a:srgbClr val="0070C0"/>
              </a:solidFill>
            </a:rPr>
            <a:t>가시적</a:t>
          </a:r>
          <a:endParaRPr lang="ko-KR" altLang="en-US" sz="2000" kern="1200" dirty="0">
            <a:solidFill>
              <a:srgbClr val="0070C0"/>
            </a:solidFill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>
              <a:solidFill>
                <a:srgbClr val="0070C0"/>
              </a:solidFill>
            </a:rPr>
            <a:t>성공여부 판단 근거</a:t>
          </a:r>
          <a:endParaRPr lang="ko-KR" altLang="en-US" sz="2000" kern="1200" dirty="0">
            <a:solidFill>
              <a:srgbClr val="0070C0"/>
            </a:solidFill>
          </a:endParaRPr>
        </a:p>
      </dsp:txBody>
      <dsp:txXfrm>
        <a:off x="0" y="2143673"/>
        <a:ext cx="4871863" cy="950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AF003-227B-433E-9B7F-22196054F7CC}">
      <dsp:nvSpPr>
        <dsp:cNvPr id="0" name=""/>
        <dsp:cNvSpPr/>
      </dsp:nvSpPr>
      <dsp:spPr>
        <a:xfrm>
          <a:off x="217103" y="1189"/>
          <a:ext cx="2938878" cy="996909"/>
        </a:xfrm>
        <a:prstGeom prst="ellipse">
          <a:avLst/>
        </a:prstGeom>
        <a:solidFill>
          <a:srgbClr val="CC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이해관계자들의 </a:t>
          </a:r>
          <a:endParaRPr lang="en-US" altLang="ko-KR" sz="1400" b="1" kern="1200" dirty="0" smtClean="0">
            <a:solidFill>
              <a:schemeClr val="accent2"/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합리적인 역할 분담 </a:t>
          </a:r>
          <a:endParaRPr lang="ko-KR" altLang="en-US" sz="1400" b="1" kern="1200" dirty="0">
            <a:solidFill>
              <a:schemeClr val="accent2"/>
            </a:solidFill>
          </a:endParaRPr>
        </a:p>
      </dsp:txBody>
      <dsp:txXfrm>
        <a:off x="647492" y="147183"/>
        <a:ext cx="2078100" cy="704921"/>
      </dsp:txXfrm>
    </dsp:sp>
    <dsp:sp modelId="{0556CFDA-D12F-4974-9702-158A4B20F935}">
      <dsp:nvSpPr>
        <dsp:cNvPr id="0" name=""/>
        <dsp:cNvSpPr/>
      </dsp:nvSpPr>
      <dsp:spPr>
        <a:xfrm>
          <a:off x="1397439" y="1079048"/>
          <a:ext cx="578207" cy="5782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>
        <a:off x="1474080" y="1300154"/>
        <a:ext cx="424925" cy="135995"/>
      </dsp:txXfrm>
    </dsp:sp>
    <dsp:sp modelId="{8E6A085C-3ADF-4AD3-BC7F-47AD28CE1A33}">
      <dsp:nvSpPr>
        <dsp:cNvPr id="0" name=""/>
        <dsp:cNvSpPr/>
      </dsp:nvSpPr>
      <dsp:spPr>
        <a:xfrm>
          <a:off x="217103" y="1738204"/>
          <a:ext cx="2938878" cy="996909"/>
        </a:xfrm>
        <a:prstGeom prst="ellipse">
          <a:avLst/>
        </a:prstGeom>
        <a:solidFill>
          <a:srgbClr val="CC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명확한 책임의 </a:t>
          </a:r>
          <a:endParaRPr lang="en-US" altLang="ko-KR" sz="1400" b="1" kern="1200" dirty="0" smtClean="0">
            <a:solidFill>
              <a:schemeClr val="accent2"/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조화로운 통합</a:t>
          </a:r>
        </a:p>
      </dsp:txBody>
      <dsp:txXfrm>
        <a:off x="647492" y="1884198"/>
        <a:ext cx="2078100" cy="704921"/>
      </dsp:txXfrm>
    </dsp:sp>
    <dsp:sp modelId="{5DD62FF6-A198-4454-8295-5990269DEA92}">
      <dsp:nvSpPr>
        <dsp:cNvPr id="0" name=""/>
        <dsp:cNvSpPr/>
      </dsp:nvSpPr>
      <dsp:spPr>
        <a:xfrm>
          <a:off x="3305519" y="1182726"/>
          <a:ext cx="317017" cy="3708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305519" y="1256896"/>
        <a:ext cx="221912" cy="222510"/>
      </dsp:txXfrm>
    </dsp:sp>
    <dsp:sp modelId="{444AF21E-6C20-4296-8AB6-2FEB5ADFB26E}">
      <dsp:nvSpPr>
        <dsp:cNvPr id="0" name=""/>
        <dsp:cNvSpPr/>
      </dsp:nvSpPr>
      <dsp:spPr>
        <a:xfrm>
          <a:off x="3754128" y="371242"/>
          <a:ext cx="2520565" cy="199381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kern="1200" dirty="0" smtClean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 성공 </a:t>
          </a:r>
        </a:p>
      </dsp:txBody>
      <dsp:txXfrm>
        <a:off x="4123256" y="663230"/>
        <a:ext cx="1782309" cy="1409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36</a:t>
            </a:r>
            <a:r>
              <a:rPr lang="ko-KR" altLang="en-US" dirty="0" smtClean="0"/>
              <a:t>명</a:t>
            </a:r>
            <a:r>
              <a:rPr lang="en-US" altLang="ko-KR" smtClean="0"/>
              <a:t>(9/26)</a:t>
            </a:r>
            <a:endParaRPr lang="ko-KR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프로젝트의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go/no decision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이 이루어지는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프로젝트를 계속 수행할 것인가 말 것인가 결정하는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프로세스는 착수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(initiation)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로 이는 프로젝트 라이프 사이클에서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concept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혹은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feasibility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단계에 해당한다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프로젝트의 목적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(objective)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이 만들어지는 프로세스도 착수이며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그 내용은 프로젝트 </a:t>
            </a:r>
            <a:r>
              <a:rPr lang="ko-KR" altLang="en-US" sz="1300" dirty="0" err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차터에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반영된다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 </a:t>
            </a:r>
            <a:r>
              <a:rPr lang="ko-KR" altLang="en-US" sz="1300" dirty="0" err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차터에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포함되는 내용은 자원 활용에 대한 권한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(authority),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사업 요구사항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err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제품ㆍ서비스에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대한 개요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개략적 일정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PM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성명 등이다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en-US" altLang="ko-KR" sz="1300" baseline="30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규모가 크고 복잡한 프로젝트의 업무변경 승인은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CCB(change control board)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가 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scope statement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는 프로젝트 완료의 기준이 되는 프로젝트 수행목적과 상위 레벨의 산출물에 대해 고객과 협의한 내용을 포함한다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프로젝트의 목적을 달성할 수 있는 방안은 여러 가지가 있으며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비용 대비 효과적인 범위계획을 수립해야 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 초기에 고객의 기대 수준을 분석해 놓으면 나중에 프로젝트의 인수 기준이나 업무범위를 정의하기 위한 사전작업이 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범위검증은 일을 정확하게 하였는가에 상관없이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검수에 대한 고객의 승인을 획득하는 프로세스이다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범위검증을 하는 방법은 각종 검토 활동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(inspection)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WBS(work breakdown structure)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는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프로세스가 아닌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산출물 중심으로 작성해야 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다시 말해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WBS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를 보완한다는 것은 산출물을 변경한다는 것이다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고객의 잦은 업무변경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(scope creep)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의 위험을 사전에 예방할 수 있는 활동은 명확한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WBS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를 정의하는 것이다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54999">
              <a:defRPr/>
            </a:pPr>
            <a:r>
              <a:rPr lang="en-US" altLang="ko-KR" sz="1300" dirty="0" smtClean="0"/>
              <a:t>PMBOK</a:t>
            </a:r>
            <a:r>
              <a:rPr lang="ko-KR" altLang="en-US" sz="1300" dirty="0" smtClean="0"/>
              <a:t>이란 </a:t>
            </a:r>
            <a:r>
              <a:rPr lang="en-US" altLang="ko-KR" sz="1300" dirty="0" smtClean="0"/>
              <a:t>Project Management Body of Knowledge</a:t>
            </a:r>
            <a:r>
              <a:rPr lang="ko-KR" altLang="en-US" sz="1300" dirty="0" smtClean="0"/>
              <a:t>의 약자로 업계에서 프로젝트 관리와 관련하여 ‘일반적으로 받아들여지는 지식 혹은 업무</a:t>
            </a:r>
            <a:r>
              <a:rPr lang="en-US" altLang="ko-KR" sz="1300" dirty="0" smtClean="0"/>
              <a:t>(generally accepted knowledge and practices)'</a:t>
            </a:r>
            <a:r>
              <a:rPr lang="ko-KR" altLang="en-US" sz="1300" dirty="0" smtClean="0"/>
              <a:t>를 정리한 책이다</a:t>
            </a:r>
            <a:r>
              <a:rPr lang="en-US" altLang="ko-KR" sz="1300" dirty="0" smtClean="0"/>
              <a:t>. </a:t>
            </a:r>
          </a:p>
          <a:p>
            <a:pPr defTabSz="954999">
              <a:defRPr/>
            </a:pPr>
            <a:endParaRPr lang="en-US" altLang="ko-KR" sz="13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300" dirty="0" smtClean="0"/>
              <a:t>일상 업무를 반복하여 수행하는 ‘운영</a:t>
            </a:r>
            <a:r>
              <a:rPr lang="en-US" altLang="ko-KR" sz="1300" dirty="0" smtClean="0"/>
              <a:t>(operation)'</a:t>
            </a:r>
            <a:r>
              <a:rPr lang="ko-KR" altLang="en-US" sz="1300" dirty="0" smtClean="0"/>
              <a:t>과 구분되는 프로젝트만의 속성이며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바로 이러한 점 때문에 일상운영업무에 적용되는 이론과는 다른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체계적인 프로젝트 관리이론을 정립하는 것이 필요하다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프로젝트 업무는 다음과 같이 다양한 산업분양에 적용할 수 있다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신제품 혹은 서비스 개발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서비스의 예로는 금융상품을 들 수 있다</a:t>
            </a:r>
            <a:r>
              <a:rPr lang="en-US" altLang="ko-KR" sz="1300" dirty="0" smtClean="0"/>
              <a:t>.)</a:t>
            </a:r>
            <a:endParaRPr lang="ko-KR" altLang="en-US" sz="1300" dirty="0" smtClean="0"/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조직 프로세스 개선 활동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전산 시스템 개발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빌딩 건축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선거운동</a:t>
            </a:r>
          </a:p>
          <a:p>
            <a:endParaRPr lang="en-US" altLang="ko-KR" dirty="0" smtClean="0"/>
          </a:p>
          <a:p>
            <a:pPr defTabSz="954999">
              <a:defRPr/>
            </a:pPr>
            <a:r>
              <a:rPr lang="ko-KR" altLang="en-US" sz="1300" dirty="0" smtClean="0"/>
              <a:t>프로젝트는 목표를 달성하고 나면 끝나지만 일상 업무는 반복하여 지속적으로 수행한다는 점에서 명확한 차이가 있다</a:t>
            </a:r>
            <a:r>
              <a:rPr lang="en-US" altLang="ko-KR" sz="1300" dirty="0" smtClean="0"/>
              <a:t>.</a:t>
            </a:r>
            <a:endParaRPr lang="ko-KR" altLang="en-US" sz="13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EAB69-CC9F-4206-ABC4-4A316F2C1695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1230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F9A95-3965-4091-95C8-0471E922B88A}" type="slidenum">
              <a:rPr lang="ko-KR" altLang="en-US"/>
              <a:pPr/>
              <a:t>14</a:t>
            </a:fld>
            <a:endParaRPr lang="en-US" altLang="ko-KR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300" b="1" dirty="0" smtClean="0"/>
              <a:t>PMBOK</a:t>
            </a:r>
            <a:r>
              <a:rPr lang="ko-KR" altLang="en-US" sz="1300" b="1" dirty="0" smtClean="0"/>
              <a:t>에서는</a:t>
            </a:r>
            <a:r>
              <a:rPr lang="ko-KR" altLang="en-US" sz="1300" dirty="0" smtClean="0"/>
              <a:t> 프로젝트 관리를 프로젝트와 관련된 이해당사자</a:t>
            </a:r>
            <a:r>
              <a:rPr lang="en-US" altLang="ko-KR" sz="1300" dirty="0" smtClean="0"/>
              <a:t>(stakeholder)</a:t>
            </a:r>
            <a:r>
              <a:rPr lang="ko-KR" altLang="en-US" sz="1300" dirty="0" smtClean="0"/>
              <a:t>를 만족시키기 위하여 기술</a:t>
            </a:r>
            <a:r>
              <a:rPr lang="en-US" altLang="ko-KR" sz="1300" dirty="0" smtClean="0"/>
              <a:t>(skill), </a:t>
            </a:r>
            <a:r>
              <a:rPr lang="ko-KR" altLang="en-US" sz="1300" dirty="0" smtClean="0"/>
              <a:t>기법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지식을 프로젝트 활동에 적용하는 것이라고 정의하고 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프로젝트에서 이해당사자들의 다양한 기대 수준을 만족시키려 하는 과정에서 때로는 다음과 같은 상층관계</a:t>
            </a:r>
            <a:r>
              <a:rPr lang="en-US" altLang="ko-KR" sz="1300" dirty="0" smtClean="0"/>
              <a:t>(trade off relation)</a:t>
            </a:r>
            <a:r>
              <a:rPr lang="ko-KR" altLang="en-US" sz="1300" dirty="0" smtClean="0"/>
              <a:t>가 발생할 수 있다</a:t>
            </a:r>
            <a:r>
              <a:rPr lang="en-US" altLang="ko-KR" sz="1300" dirty="0" smtClean="0"/>
              <a:t>.</a:t>
            </a:r>
            <a:endParaRPr lang="ko-KR" altLang="en-US" sz="1300" dirty="0" smtClean="0"/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원가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일정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범위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품질의 상층관계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이해당사자</a:t>
            </a:r>
            <a:r>
              <a:rPr lang="en-US" altLang="ko-KR" sz="1300" b="1" dirty="0" smtClean="0"/>
              <a:t>²</a:t>
            </a:r>
            <a:r>
              <a:rPr lang="ko-KR" altLang="en-US" sz="1300" dirty="0" smtClean="0"/>
              <a:t>간의 서로 다른 요구사항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A6E109-2145-4221-A050-BF3451223A3A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1270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68350"/>
            <a:ext cx="5113338" cy="38338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/41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  <p:sldLayoutId id="2147483860" r:id="rId4"/>
    <p:sldLayoutId id="2147483875" r:id="rId5"/>
    <p:sldLayoutId id="2147483861" r:id="rId6"/>
    <p:sldLayoutId id="2147483877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FF0000"/>
        </a:buClr>
        <a:buFont typeface="Wingdings" pitchFamily="2" charset="2"/>
        <a:buChar char="§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87A846"/>
        </a:buClr>
        <a:buFont typeface="Arial" pitchFamily="34" charset="0"/>
        <a:buChar char="•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11.png"/><Relationship Id="rId39" Type="http://schemas.openxmlformats.org/officeDocument/2006/relationships/image" Target="../media/image44.png"/><Relationship Id="rId21" Type="http://schemas.openxmlformats.org/officeDocument/2006/relationships/image" Target="../media/image33.png"/><Relationship Id="rId34" Type="http://schemas.openxmlformats.org/officeDocument/2006/relationships/oleObject" Target="../embeddings/oleObject5.bin"/><Relationship Id="rId42" Type="http://schemas.openxmlformats.org/officeDocument/2006/relationships/image" Target="../media/image47.png"/><Relationship Id="rId47" Type="http://schemas.openxmlformats.org/officeDocument/2006/relationships/oleObject" Target="../embeddings/oleObject8.bin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0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oleObject" Target="../embeddings/oleObject3.bin"/><Relationship Id="rId41" Type="http://schemas.openxmlformats.org/officeDocument/2006/relationships/image" Target="../media/image46.png"/><Relationship Id="rId54" Type="http://schemas.openxmlformats.org/officeDocument/2006/relationships/image" Target="../media/image53.png"/><Relationship Id="rId62" Type="http://schemas.openxmlformats.org/officeDocument/2006/relationships/image" Target="../media/image5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24" Type="http://schemas.openxmlformats.org/officeDocument/2006/relationships/image" Target="../media/image36.png"/><Relationship Id="rId32" Type="http://schemas.openxmlformats.org/officeDocument/2006/relationships/image" Target="../media/image39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oleObject" Target="../embeddings/oleObject7.bin"/><Relationship Id="rId53" Type="http://schemas.openxmlformats.org/officeDocument/2006/relationships/image" Target="../media/image52.png"/><Relationship Id="rId58" Type="http://schemas.openxmlformats.org/officeDocument/2006/relationships/image" Target="../media/image17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8.png"/><Relationship Id="rId36" Type="http://schemas.openxmlformats.org/officeDocument/2006/relationships/image" Target="../media/image41.png"/><Relationship Id="rId49" Type="http://schemas.openxmlformats.org/officeDocument/2006/relationships/image" Target="../media/image48.png"/><Relationship Id="rId57" Type="http://schemas.openxmlformats.org/officeDocument/2006/relationships/oleObject" Target="../embeddings/oleObject9.bin"/><Relationship Id="rId61" Type="http://schemas.openxmlformats.org/officeDocument/2006/relationships/image" Target="../media/image58.png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31.png"/><Relationship Id="rId31" Type="http://schemas.openxmlformats.org/officeDocument/2006/relationships/oleObject" Target="../embeddings/oleObject4.bin"/><Relationship Id="rId44" Type="http://schemas.openxmlformats.org/officeDocument/2006/relationships/image" Target="../media/image14.png"/><Relationship Id="rId52" Type="http://schemas.openxmlformats.org/officeDocument/2006/relationships/image" Target="../media/image51.png"/><Relationship Id="rId60" Type="http://schemas.openxmlformats.org/officeDocument/2006/relationships/image" Target="../media/image57.png"/><Relationship Id="rId65" Type="http://schemas.openxmlformats.org/officeDocument/2006/relationships/oleObject" Target="../embeddings/oleObject10.bin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7.png"/><Relationship Id="rId30" Type="http://schemas.openxmlformats.org/officeDocument/2006/relationships/image" Target="../media/image12.png"/><Relationship Id="rId35" Type="http://schemas.openxmlformats.org/officeDocument/2006/relationships/image" Target="../media/image13.png"/><Relationship Id="rId43" Type="http://schemas.openxmlformats.org/officeDocument/2006/relationships/oleObject" Target="../embeddings/oleObject6.bin"/><Relationship Id="rId48" Type="http://schemas.openxmlformats.org/officeDocument/2006/relationships/image" Target="../media/image16.png"/><Relationship Id="rId56" Type="http://schemas.openxmlformats.org/officeDocument/2006/relationships/image" Target="../media/image55.png"/><Relationship Id="rId64" Type="http://schemas.openxmlformats.org/officeDocument/2006/relationships/image" Target="../media/image61.png"/><Relationship Id="rId8" Type="http://schemas.openxmlformats.org/officeDocument/2006/relationships/image" Target="../media/image22.png"/><Relationship Id="rId51" Type="http://schemas.openxmlformats.org/officeDocument/2006/relationships/image" Target="../media/image50.pn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oleObject" Target="../embeddings/oleObject2.bin"/><Relationship Id="rId33" Type="http://schemas.openxmlformats.org/officeDocument/2006/relationships/image" Target="../media/image40.png"/><Relationship Id="rId38" Type="http://schemas.openxmlformats.org/officeDocument/2006/relationships/image" Target="../media/image43.png"/><Relationship Id="rId46" Type="http://schemas.openxmlformats.org/officeDocument/2006/relationships/image" Target="../media/image15.png"/><Relationship Id="rId5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PM</a:t>
            </a:r>
            <a:r>
              <a:rPr lang="ko-KR" altLang="en-US" dirty="0" smtClean="0"/>
              <a:t>의 기본개념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en-US" altLang="ko-KR" dirty="0" smtClean="0"/>
              <a:t>What is Project Management?</a:t>
            </a:r>
            <a:endParaRPr dirty="0" smtClean="0"/>
          </a:p>
        </p:txBody>
      </p:sp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S/W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실패한 소프트웨어 프로젝트의 </a:t>
            </a:r>
            <a:r>
              <a:rPr lang="ko-KR" altLang="en-US" sz="2600" dirty="0" smtClean="0"/>
              <a:t>근본원인</a:t>
            </a:r>
            <a:endParaRPr lang="en-US" altLang="ko-KR" sz="260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sz="2000" dirty="0"/>
              <a:t>즉흥적인 요구사항 관리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 </a:t>
            </a:r>
            <a:r>
              <a:rPr lang="ko-KR" altLang="en-US" sz="2000" dirty="0"/>
              <a:t>모호하고 </a:t>
            </a:r>
            <a:r>
              <a:rPr lang="ko-KR" altLang="en-US" sz="2000" dirty="0" err="1"/>
              <a:t>정확치</a:t>
            </a:r>
            <a:r>
              <a:rPr lang="ko-KR" altLang="en-US" sz="2000" dirty="0"/>
              <a:t> 않은 의사소통</a:t>
            </a:r>
            <a:endParaRPr lang="ko-KR" altLang="en-US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 제 각각의 방법으로 일하는 팀 멤버들</a:t>
            </a:r>
            <a:endParaRPr lang="en-US" altLang="ko-KR" sz="2000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결과적으로 누가 무엇을 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 바꾸었는지를 확인할 수 없게 함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sz="2000" dirty="0"/>
              <a:t>프로젝트 상태의 주관적인 </a:t>
            </a:r>
            <a:r>
              <a:rPr lang="ko-KR" altLang="en-US" sz="2000" dirty="0" smtClean="0"/>
              <a:t>평가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위험에 대한 대처의 </a:t>
            </a:r>
            <a:r>
              <a:rPr lang="ko-KR" altLang="en-US" sz="2000" dirty="0" smtClean="0"/>
              <a:t>실패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변경의 통제되지 않는 확산</a:t>
            </a:r>
          </a:p>
        </p:txBody>
      </p:sp>
    </p:spTree>
    <p:extLst>
      <p:ext uri="{BB962C8B-B14F-4D97-AF65-F5344CB8AC3E}">
        <p14:creationId xmlns:p14="http://schemas.microsoft.com/office/powerpoint/2010/main" val="1805099726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729859" cy="439738"/>
          </a:xfrm>
        </p:spPr>
        <p:txBody>
          <a:bodyPr/>
          <a:lstStyle/>
          <a:p>
            <a:r>
              <a:rPr lang="en-US" altLang="ko-KR" sz="2800" dirty="0" smtClean="0"/>
              <a:t>Project Management(Manager)</a:t>
            </a:r>
            <a:r>
              <a:rPr lang="ko-KR" altLang="en-US" sz="2800" dirty="0" smtClean="0"/>
              <a:t>의 필요성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052" y="981199"/>
            <a:ext cx="8395188" cy="316788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800" dirty="0" smtClean="0"/>
              <a:t>가시화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프로젝트가 잘 안 보인다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주먹구구식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안보이기 때문에 그렇게 못한다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밖에 할 수 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PM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보이도록 노력한다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일을 </a:t>
            </a:r>
            <a:r>
              <a:rPr lang="ko-KR" altLang="en-US" dirty="0" smtClean="0">
                <a:solidFill>
                  <a:srgbClr val="FF0000"/>
                </a:solidFill>
              </a:rPr>
              <a:t>세분화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FF0000"/>
                </a:solidFill>
              </a:rPr>
              <a:t>체계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Divide &amp; Conquer</a:t>
            </a:r>
          </a:p>
          <a:p>
            <a:endParaRPr lang="ko-KR" altLang="en-US" dirty="0"/>
          </a:p>
        </p:txBody>
      </p:sp>
      <p:grpSp>
        <p:nvGrpSpPr>
          <p:cNvPr id="4" name="그룹 62"/>
          <p:cNvGrpSpPr/>
          <p:nvPr/>
        </p:nvGrpSpPr>
        <p:grpSpPr>
          <a:xfrm>
            <a:off x="317989" y="4751784"/>
            <a:ext cx="8508022" cy="1773560"/>
            <a:chOff x="272480" y="4103712"/>
            <a:chExt cx="9217024" cy="1773560"/>
          </a:xfrm>
        </p:grpSpPr>
        <p:grpSp>
          <p:nvGrpSpPr>
            <p:cNvPr id="6" name="Group 99"/>
            <p:cNvGrpSpPr>
              <a:grpSpLocks/>
            </p:cNvGrpSpPr>
            <p:nvPr/>
          </p:nvGrpSpPr>
          <p:grpSpPr bwMode="auto">
            <a:xfrm>
              <a:off x="272480" y="4103712"/>
              <a:ext cx="4320480" cy="1773560"/>
              <a:chOff x="1536" y="1104"/>
              <a:chExt cx="3744" cy="1344"/>
            </a:xfrm>
          </p:grpSpPr>
          <p:sp>
            <p:nvSpPr>
              <p:cNvPr id="5" name="AutoShape 7"/>
              <p:cNvSpPr>
                <a:spLocks noChangeArrowheads="1"/>
              </p:cNvSpPr>
              <p:nvPr/>
            </p:nvSpPr>
            <p:spPr bwMode="auto">
              <a:xfrm>
                <a:off x="1536" y="1776"/>
                <a:ext cx="3744" cy="480"/>
              </a:xfrm>
              <a:prstGeom prst="hexagon">
                <a:avLst>
                  <a:gd name="adj" fmla="val 82189"/>
                  <a:gd name="vf" fmla="val 115470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" name="Group 52"/>
              <p:cNvGrpSpPr>
                <a:grpSpLocks/>
              </p:cNvGrpSpPr>
              <p:nvPr/>
            </p:nvGrpSpPr>
            <p:grpSpPr bwMode="auto">
              <a:xfrm>
                <a:off x="2592" y="1104"/>
                <a:ext cx="480" cy="672"/>
                <a:chOff x="2496" y="1104"/>
                <a:chExt cx="480" cy="672"/>
              </a:xfrm>
            </p:grpSpPr>
            <p:grpSp>
              <p:nvGrpSpPr>
                <p:cNvPr id="8" name="Group 26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33" name="AutoShape 27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1" name="AutoShape 50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Line 51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" name="Group 59"/>
              <p:cNvGrpSpPr>
                <a:grpSpLocks/>
              </p:cNvGrpSpPr>
              <p:nvPr/>
            </p:nvGrpSpPr>
            <p:grpSpPr bwMode="auto">
              <a:xfrm>
                <a:off x="3216" y="1104"/>
                <a:ext cx="480" cy="672"/>
                <a:chOff x="2496" y="1104"/>
                <a:chExt cx="480" cy="672"/>
              </a:xfrm>
            </p:grpSpPr>
            <p:grpSp>
              <p:nvGrpSpPr>
                <p:cNvPr id="10" name="Group 60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28" name="AutoShape 61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AutoShap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AutoShape 63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Line 64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" name="Group 65"/>
              <p:cNvGrpSpPr>
                <a:grpSpLocks/>
              </p:cNvGrpSpPr>
              <p:nvPr/>
            </p:nvGrpSpPr>
            <p:grpSpPr bwMode="auto">
              <a:xfrm>
                <a:off x="3840" y="1104"/>
                <a:ext cx="480" cy="672"/>
                <a:chOff x="2496" y="1104"/>
                <a:chExt cx="480" cy="672"/>
              </a:xfrm>
            </p:grpSpPr>
            <p:grpSp>
              <p:nvGrpSpPr>
                <p:cNvPr id="15" name="Group 66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23" name="AutoShape 67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1" name="AutoShape 69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Line 70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" name="Group 71"/>
              <p:cNvGrpSpPr>
                <a:grpSpLocks/>
              </p:cNvGrpSpPr>
              <p:nvPr/>
            </p:nvGrpSpPr>
            <p:grpSpPr bwMode="auto">
              <a:xfrm>
                <a:off x="4416" y="1104"/>
                <a:ext cx="480" cy="672"/>
                <a:chOff x="2496" y="1104"/>
                <a:chExt cx="480" cy="672"/>
              </a:xfrm>
            </p:grpSpPr>
            <p:grpSp>
              <p:nvGrpSpPr>
                <p:cNvPr id="25" name="Group 72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18" name="AutoShape 73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AutoShape 74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AutoShape 75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Line 76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" name="Group 78"/>
              <p:cNvGrpSpPr>
                <a:grpSpLocks/>
              </p:cNvGrpSpPr>
              <p:nvPr/>
            </p:nvGrpSpPr>
            <p:grpSpPr bwMode="auto">
              <a:xfrm>
                <a:off x="1968" y="1104"/>
                <a:ext cx="912" cy="1344"/>
                <a:chOff x="1968" y="1104"/>
                <a:chExt cx="912" cy="1344"/>
              </a:xfrm>
            </p:grpSpPr>
            <p:grpSp>
              <p:nvGrpSpPr>
                <p:cNvPr id="35" name="Group 22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13" name="AutoShape 9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AutoShape 21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2" name="Line 77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7" name="Group 100"/>
            <p:cNvGrpSpPr>
              <a:grpSpLocks/>
            </p:cNvGrpSpPr>
            <p:nvPr/>
          </p:nvGrpSpPr>
          <p:grpSpPr bwMode="auto">
            <a:xfrm>
              <a:off x="4858544" y="4133800"/>
              <a:ext cx="4630960" cy="1743472"/>
              <a:chOff x="1536" y="2496"/>
              <a:chExt cx="3840" cy="1344"/>
            </a:xfrm>
          </p:grpSpPr>
          <p:sp>
            <p:nvSpPr>
              <p:cNvPr id="36" name="AutoShape 8"/>
              <p:cNvSpPr>
                <a:spLocks noChangeArrowheads="1"/>
              </p:cNvSpPr>
              <p:nvPr/>
            </p:nvSpPr>
            <p:spPr bwMode="auto">
              <a:xfrm>
                <a:off x="1536" y="3168"/>
                <a:ext cx="3744" cy="480"/>
              </a:xfrm>
              <a:prstGeom prst="hexagon">
                <a:avLst>
                  <a:gd name="adj" fmla="val 82189"/>
                  <a:gd name="vf" fmla="val 115470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38" name="Group 53"/>
              <p:cNvGrpSpPr>
                <a:grpSpLocks/>
              </p:cNvGrpSpPr>
              <p:nvPr/>
            </p:nvGrpSpPr>
            <p:grpSpPr bwMode="auto">
              <a:xfrm flipH="1">
                <a:off x="1968" y="2496"/>
                <a:ext cx="480" cy="672"/>
                <a:chOff x="2496" y="1104"/>
                <a:chExt cx="480" cy="672"/>
              </a:xfrm>
            </p:grpSpPr>
            <p:grpSp>
              <p:nvGrpSpPr>
                <p:cNvPr id="39" name="Group 54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61" name="AutoShape 55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9" name="AutoShape 57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0" name="Group 79"/>
              <p:cNvGrpSpPr>
                <a:grpSpLocks/>
              </p:cNvGrpSpPr>
              <p:nvPr/>
            </p:nvGrpSpPr>
            <p:grpSpPr bwMode="auto">
              <a:xfrm>
                <a:off x="3264" y="2496"/>
                <a:ext cx="912" cy="1344"/>
                <a:chOff x="1968" y="1104"/>
                <a:chExt cx="912" cy="1344"/>
              </a:xfrm>
            </p:grpSpPr>
            <p:grpSp>
              <p:nvGrpSpPr>
                <p:cNvPr id="41" name="Group 80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56" name="AutoShape 81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AutoShape 8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5" name="Line 83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2" name="Group 84"/>
              <p:cNvGrpSpPr>
                <a:grpSpLocks/>
              </p:cNvGrpSpPr>
              <p:nvPr/>
            </p:nvGrpSpPr>
            <p:grpSpPr bwMode="auto">
              <a:xfrm>
                <a:off x="2640" y="2496"/>
                <a:ext cx="912" cy="1344"/>
                <a:chOff x="1968" y="1104"/>
                <a:chExt cx="912" cy="1344"/>
              </a:xfrm>
            </p:grpSpPr>
            <p:grpSp>
              <p:nvGrpSpPr>
                <p:cNvPr id="46" name="Group 85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52" name="AutoShape 86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AutoShape 87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0" name="Group 89"/>
              <p:cNvGrpSpPr>
                <a:grpSpLocks/>
              </p:cNvGrpSpPr>
              <p:nvPr/>
            </p:nvGrpSpPr>
            <p:grpSpPr bwMode="auto">
              <a:xfrm>
                <a:off x="4464" y="2496"/>
                <a:ext cx="912" cy="1344"/>
                <a:chOff x="1968" y="1104"/>
                <a:chExt cx="912" cy="1344"/>
              </a:xfrm>
            </p:grpSpPr>
            <p:grpSp>
              <p:nvGrpSpPr>
                <p:cNvPr id="54" name="Group 90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48" name="AutoShape 91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AutoShape 9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7" name="Line 93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Group 94"/>
              <p:cNvGrpSpPr>
                <a:grpSpLocks/>
              </p:cNvGrpSpPr>
              <p:nvPr/>
            </p:nvGrpSpPr>
            <p:grpSpPr bwMode="auto">
              <a:xfrm>
                <a:off x="3888" y="2496"/>
                <a:ext cx="912" cy="1344"/>
                <a:chOff x="1968" y="1104"/>
                <a:chExt cx="912" cy="1344"/>
              </a:xfrm>
            </p:grpSpPr>
            <p:grpSp>
              <p:nvGrpSpPr>
                <p:cNvPr id="63" name="Group 95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44" name="AutoShape 96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AutoShape 97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</p:grp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0048"/>
            <a:ext cx="5638800" cy="533400"/>
          </a:xfrm>
        </p:spPr>
        <p:txBody>
          <a:bodyPr/>
          <a:lstStyle/>
          <a:p>
            <a:r>
              <a:rPr lang="en-US" altLang="ko-KR" dirty="0"/>
              <a:t>Project Management</a:t>
            </a:r>
            <a:endParaRPr lang="ko-KR" altLang="en-US" dirty="0"/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144488"/>
            <a:ext cx="8136904" cy="5164832"/>
          </a:xfrm>
        </p:spPr>
        <p:txBody>
          <a:bodyPr/>
          <a:lstStyle/>
          <a:p>
            <a:r>
              <a:rPr lang="en-US" altLang="ko-KR" sz="3200" dirty="0" smtClean="0"/>
              <a:t>Project </a:t>
            </a:r>
            <a:r>
              <a:rPr lang="en-US" altLang="ko-KR" sz="3200" dirty="0"/>
              <a:t>Management is </a:t>
            </a:r>
            <a:r>
              <a:rPr lang="en-US" altLang="ko-KR" sz="3200" dirty="0" smtClean="0">
                <a:latin typeface="Arial"/>
              </a:rPr>
              <a:t>…</a:t>
            </a:r>
            <a:r>
              <a:rPr lang="en-US" altLang="ko-KR" sz="3200" dirty="0" smtClean="0"/>
              <a:t>..</a:t>
            </a:r>
          </a:p>
          <a:p>
            <a:pPr marL="269875" lvl="1" indent="0">
              <a:buNone/>
            </a:pPr>
            <a:r>
              <a:rPr lang="en-US" altLang="ko-KR" sz="2800" dirty="0"/>
              <a:t>: The application of knowledge, skills, tools and techniques  to project activities in order to meet  or exceed </a:t>
            </a:r>
            <a:r>
              <a:rPr lang="en-US" altLang="ko-KR" sz="2800" dirty="0">
                <a:solidFill>
                  <a:srgbClr val="FF0000"/>
                </a:solidFill>
              </a:rPr>
              <a:t>stakeholder needs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expectations</a:t>
            </a:r>
            <a:r>
              <a:rPr lang="en-US" altLang="ko-KR" sz="2800" dirty="0"/>
              <a:t> from a </a:t>
            </a:r>
            <a:r>
              <a:rPr lang="en-US" altLang="ko-KR" sz="2800" dirty="0" smtClean="0"/>
              <a:t>project (</a:t>
            </a:r>
            <a:r>
              <a:rPr lang="en-US" altLang="ko-KR" sz="2800" dirty="0"/>
              <a:t>PMBOK Guide p.6</a:t>
            </a:r>
            <a:r>
              <a:rPr lang="en-US" altLang="ko-KR" sz="2800" dirty="0" smtClean="0"/>
              <a:t>)</a:t>
            </a:r>
            <a:endParaRPr lang="en-US" altLang="ko-KR" sz="3200" dirty="0" smtClean="0"/>
          </a:p>
          <a:p>
            <a:pPr marL="0" indent="0">
              <a:lnSpc>
                <a:spcPct val="150000"/>
              </a:lnSpc>
              <a:buNone/>
            </a:pPr>
            <a:endParaRPr lang="ko-KR" altLang="en-US" sz="1100" dirty="0" smtClean="0"/>
          </a:p>
          <a:p>
            <a:pPr marL="0" indent="0" defTabSz="838200">
              <a:lnSpc>
                <a:spcPct val="150000"/>
              </a:lnSpc>
              <a:spcAft>
                <a:spcPts val="2400"/>
              </a:spcAft>
            </a:pPr>
            <a:r>
              <a:rPr lang="en-US" altLang="ko-KR" sz="2800" i="1" dirty="0" smtClean="0">
                <a:solidFill>
                  <a:schemeClr val="hlink"/>
                </a:solidFill>
              </a:rPr>
              <a:t> </a:t>
            </a:r>
            <a:r>
              <a:rPr lang="ko-KR" altLang="en-US" sz="2800" dirty="0"/>
              <a:t>“프로젝트 이해당사자의 요구나 기대를 충족   시키기 위하여 프로젝트 관련 지식, 기술 , 도구 및 기법 등을 적용하여 수행하는 제반 관리활동”</a:t>
            </a:r>
            <a:endParaRPr lang="en-US" altLang="ko-KR" sz="2800" i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ko-KR" dirty="0"/>
              <a:t>관리</a:t>
            </a:r>
            <a:r>
              <a:rPr lang="en-US" altLang="ko-KR" dirty="0"/>
              <a:t>(management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개인이나 </a:t>
            </a:r>
            <a:r>
              <a:rPr lang="ko-KR" altLang="ko-KR" sz="2000" dirty="0"/>
              <a:t>조직의 목표가 효과적으로 이루어질 수 있도록 체계적이고 과학적으로 처리하는 과정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유용성</a:t>
            </a:r>
            <a:r>
              <a:rPr lang="en-US" altLang="ko-KR" sz="2000" dirty="0"/>
              <a:t>(effectiveness)</a:t>
            </a:r>
            <a:r>
              <a:rPr lang="ko-KR" altLang="ko-KR" sz="2000" dirty="0"/>
              <a:t>과 효율성</a:t>
            </a:r>
            <a:r>
              <a:rPr lang="en-US" altLang="ko-KR" sz="2000" dirty="0"/>
              <a:t>(efficiency)</a:t>
            </a:r>
            <a:r>
              <a:rPr lang="ko-KR" altLang="ko-KR" sz="2000" dirty="0"/>
              <a:t>을 높임으로써 이익을 </a:t>
            </a:r>
            <a:r>
              <a:rPr lang="ko-KR" altLang="ko-KR" sz="2000" dirty="0" smtClean="0"/>
              <a:t>창출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ko-KR" dirty="0">
                <a:solidFill>
                  <a:srgbClr val="0070C0"/>
                </a:solidFill>
              </a:rPr>
              <a:t>프로젝트 관리</a:t>
            </a:r>
            <a:r>
              <a:rPr lang="en-US" altLang="ko-KR" dirty="0"/>
              <a:t>(project management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일이 </a:t>
            </a:r>
            <a:r>
              <a:rPr lang="ko-KR" altLang="ko-KR" sz="2000" dirty="0"/>
              <a:t>되게 하는 과학</a:t>
            </a:r>
            <a:r>
              <a:rPr lang="en-US" altLang="ko-KR" sz="2000" dirty="0"/>
              <a:t>(The Science of getting things done)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일정한 </a:t>
            </a:r>
            <a:r>
              <a:rPr lang="ko-KR" altLang="ko-KR" sz="2000" dirty="0"/>
              <a:t>기간 내에 적절한 비용으로</a:t>
            </a:r>
            <a:r>
              <a:rPr lang="en-US" altLang="ko-KR" sz="2000" dirty="0"/>
              <a:t>(within budget on time) </a:t>
            </a:r>
            <a:r>
              <a:rPr lang="ko-KR" altLang="ko-KR" sz="2000" dirty="0"/>
              <a:t>원하는 시스템 또는 좋은 품질의 제품을 만들기 위해 개발 전 과정을 지휘하고 통제하는 활동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06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Project Management?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583" y="981199"/>
            <a:ext cx="8906835" cy="316788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4000" b="1" dirty="0">
                <a:solidFill>
                  <a:srgbClr val="FF0000"/>
                </a:solidFill>
              </a:rPr>
              <a:t>Not</a:t>
            </a:r>
            <a:r>
              <a:rPr lang="en-US" altLang="ko-KR" sz="3200" dirty="0"/>
              <a:t> </a:t>
            </a:r>
            <a:r>
              <a:rPr lang="ko-KR" altLang="en-US" sz="3200" dirty="0"/>
              <a:t>일의 특성 </a:t>
            </a:r>
            <a:r>
              <a:rPr lang="ko-KR" altLang="en-US" sz="3200" dirty="0" smtClean="0"/>
              <a:t> </a:t>
            </a:r>
            <a:r>
              <a:rPr lang="en-US" altLang="ko-KR" sz="4000" b="1" dirty="0" smtClean="0">
                <a:solidFill>
                  <a:srgbClr val="FF0000"/>
                </a:solidFill>
              </a:rPr>
              <a:t>But</a:t>
            </a:r>
            <a:r>
              <a:rPr lang="en-US" altLang="ko-KR" sz="3200" dirty="0" smtClean="0"/>
              <a:t> </a:t>
            </a:r>
            <a:r>
              <a:rPr lang="ko-KR" altLang="en-US" sz="3200" dirty="0"/>
              <a:t>일을 수행하는 방법의 특성</a:t>
            </a:r>
          </a:p>
          <a:p>
            <a:pPr>
              <a:lnSpc>
                <a:spcPct val="120000"/>
              </a:lnSpc>
            </a:pPr>
            <a:r>
              <a:rPr lang="ko-KR" altLang="en-US" sz="2800" dirty="0" smtClean="0"/>
              <a:t>프로젝트 </a:t>
            </a:r>
            <a:r>
              <a:rPr lang="ko-KR" altLang="en-US" sz="2800" dirty="0"/>
              <a:t>관리 </a:t>
            </a:r>
            <a:r>
              <a:rPr lang="en-US" altLang="ko-KR" sz="2800" dirty="0"/>
              <a:t>= </a:t>
            </a:r>
            <a:r>
              <a:rPr lang="ko-KR" altLang="en-US" sz="2800" dirty="0"/>
              <a:t>일하는 방법에 관한 과학</a:t>
            </a:r>
          </a:p>
          <a:p>
            <a:pPr>
              <a:lnSpc>
                <a:spcPct val="120000"/>
              </a:lnSpc>
            </a:pPr>
            <a:r>
              <a:rPr lang="ko-KR" altLang="en-US" sz="2800" dirty="0"/>
              <a:t>함께 일하는 </a:t>
            </a:r>
            <a:r>
              <a:rPr lang="ko-KR" altLang="en-US" sz="2800" dirty="0" smtClean="0"/>
              <a:t>방법</a:t>
            </a:r>
            <a:endParaRPr lang="ko-KR" altLang="en-US" sz="28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480778263"/>
              </p:ext>
            </p:extLst>
          </p:nvPr>
        </p:nvGraphicFramePr>
        <p:xfrm>
          <a:off x="1403648" y="3861048"/>
          <a:ext cx="649179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PDCA</a:t>
            </a:r>
            <a:r>
              <a:rPr lang="en-US" altLang="ko-KR" sz="2800" dirty="0" smtClean="0"/>
              <a:t>(Plan-Do-Check-Action)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8715375" cy="1492200"/>
          </a:xfrm>
        </p:spPr>
        <p:txBody>
          <a:bodyPr/>
          <a:lstStyle/>
          <a:p>
            <a:r>
              <a:rPr lang="ko-KR" altLang="ko-KR" dirty="0"/>
              <a:t>계획</a:t>
            </a:r>
            <a:r>
              <a:rPr lang="en-US" altLang="ko-KR" dirty="0"/>
              <a:t>(Plan)</a:t>
            </a:r>
            <a:r>
              <a:rPr lang="ko-KR" altLang="ko-KR" dirty="0"/>
              <a:t>을 세우고 실행하고</a:t>
            </a:r>
            <a:r>
              <a:rPr lang="en-US" altLang="ko-KR" dirty="0"/>
              <a:t>(Do) </a:t>
            </a:r>
            <a:r>
              <a:rPr lang="ko-KR" altLang="ko-KR" dirty="0"/>
              <a:t>그 결과를 점검하여</a:t>
            </a:r>
            <a:r>
              <a:rPr lang="en-US" altLang="ko-KR" dirty="0"/>
              <a:t>(Check) </a:t>
            </a:r>
            <a:r>
              <a:rPr lang="ko-KR" altLang="ko-KR" dirty="0"/>
              <a:t>개선책을 마련하는 조치</a:t>
            </a:r>
            <a:r>
              <a:rPr lang="en-US" altLang="ko-KR" dirty="0"/>
              <a:t>(Action) </a:t>
            </a:r>
            <a:r>
              <a:rPr lang="ko-KR" altLang="ko-KR" dirty="0"/>
              <a:t>관리 사이클을 수행</a:t>
            </a:r>
            <a:endParaRPr lang="ko-KR" altLang="en-US" dirty="0"/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22" y="2564358"/>
            <a:ext cx="3816970" cy="381697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700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PDCA(Plan-Do-Check-Action)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dirty="0" smtClean="0"/>
              <a:t>Plan(</a:t>
            </a:r>
            <a:r>
              <a:rPr lang="ko-KR" altLang="en-US" sz="2800" dirty="0" smtClean="0"/>
              <a:t>계획</a:t>
            </a:r>
            <a:r>
              <a:rPr lang="en-US" altLang="ko-KR" sz="2800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목표확립</a:t>
            </a:r>
            <a:r>
              <a:rPr lang="en-US" altLang="ko-KR" dirty="0"/>
              <a:t> </a:t>
            </a:r>
            <a:r>
              <a:rPr lang="ko-KR" altLang="en-US" dirty="0" smtClean="0"/>
              <a:t>및 활동계획 수립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Do(</a:t>
            </a:r>
            <a:r>
              <a:rPr lang="ko-KR" altLang="en-US" sz="2800" dirty="0"/>
              <a:t>실행</a:t>
            </a:r>
            <a:r>
              <a:rPr lang="en-US" altLang="ko-K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계획확인 및 시스템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업무 수행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현재 상태 확인 및 계획과 대비하는 작업 진행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Check(</a:t>
            </a:r>
            <a:r>
              <a:rPr lang="ko-KR" altLang="en-US" sz="2800" dirty="0"/>
              <a:t>점검</a:t>
            </a:r>
            <a:r>
              <a:rPr lang="en-US" altLang="ko-K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실행상태 감시 및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심각한 이상 감지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근본 원인 파악 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해결책 강구 및 개선 대안 제시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Action(</a:t>
            </a:r>
            <a:r>
              <a:rPr lang="ko-KR" altLang="en-US" sz="2800" dirty="0"/>
              <a:t>조치</a:t>
            </a:r>
            <a:r>
              <a:rPr lang="en-US" altLang="ko-K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도출한 대안 적용 및 계획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948973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관리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프로젝트 프로세스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제품 개발 프로젝트</a:t>
            </a:r>
            <a:r>
              <a:rPr lang="en-US" altLang="ko-KR" dirty="0" smtClean="0"/>
              <a:t>(SDLC)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계획</a:t>
            </a:r>
            <a:r>
              <a:rPr lang="en-US" altLang="ko-KR" dirty="0"/>
              <a:t>, </a:t>
            </a:r>
            <a:r>
              <a:rPr lang="ko-KR" altLang="ko-KR" dirty="0"/>
              <a:t>요구사항 분석</a:t>
            </a:r>
            <a:r>
              <a:rPr lang="en-US" altLang="ko-KR" dirty="0"/>
              <a:t>, </a:t>
            </a:r>
            <a:r>
              <a:rPr lang="ko-KR" altLang="ko-KR" dirty="0"/>
              <a:t>설계</a:t>
            </a:r>
            <a:r>
              <a:rPr lang="en-US" altLang="ko-KR" dirty="0"/>
              <a:t>, </a:t>
            </a:r>
            <a:r>
              <a:rPr lang="ko-KR" altLang="ko-KR" dirty="0"/>
              <a:t>구현</a:t>
            </a:r>
            <a:r>
              <a:rPr lang="en-US" altLang="ko-KR" dirty="0"/>
              <a:t>, </a:t>
            </a:r>
            <a:r>
              <a:rPr lang="ko-KR" altLang="ko-KR" dirty="0"/>
              <a:t>시험</a:t>
            </a:r>
            <a:r>
              <a:rPr lang="en-US" altLang="ko-KR" dirty="0"/>
              <a:t>, </a:t>
            </a:r>
            <a:r>
              <a:rPr lang="ko-KR" altLang="ko-KR" dirty="0" smtClean="0"/>
              <a:t>유지보수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 프로세스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smtClean="0"/>
              <a:t>시간</a:t>
            </a:r>
            <a:r>
              <a:rPr lang="en-US" altLang="ko-KR" dirty="0"/>
              <a:t>, </a:t>
            </a:r>
            <a:r>
              <a:rPr lang="ko-KR" altLang="ko-KR" dirty="0"/>
              <a:t>원가</a:t>
            </a:r>
            <a:r>
              <a:rPr lang="en-US" altLang="ko-KR" dirty="0"/>
              <a:t>, </a:t>
            </a:r>
            <a:r>
              <a:rPr lang="ko-KR" altLang="ko-KR" dirty="0"/>
              <a:t>품질</a:t>
            </a:r>
            <a:r>
              <a:rPr lang="en-US" altLang="ko-KR" dirty="0"/>
              <a:t>, </a:t>
            </a:r>
            <a:r>
              <a:rPr lang="ko-KR" altLang="ko-KR" dirty="0"/>
              <a:t>자원 등을 관리하고 지원하는 보호 프로세스</a:t>
            </a:r>
            <a:r>
              <a:rPr lang="en-US" altLang="ko-KR" dirty="0"/>
              <a:t>(umbrella process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일정 관리</a:t>
            </a:r>
            <a:r>
              <a:rPr lang="en-US" altLang="ko-KR" dirty="0"/>
              <a:t>, </a:t>
            </a:r>
            <a:r>
              <a:rPr lang="ko-KR" altLang="ko-KR" dirty="0"/>
              <a:t>원가 관리</a:t>
            </a:r>
            <a:r>
              <a:rPr lang="en-US" altLang="ko-KR" dirty="0"/>
              <a:t>, </a:t>
            </a:r>
            <a:r>
              <a:rPr lang="ko-KR" altLang="ko-KR" dirty="0"/>
              <a:t>범위 관리</a:t>
            </a:r>
            <a:r>
              <a:rPr lang="en-US" altLang="ko-KR" dirty="0"/>
              <a:t>, </a:t>
            </a:r>
            <a:r>
              <a:rPr lang="ko-KR" altLang="ko-KR" dirty="0"/>
              <a:t>품질 </a:t>
            </a:r>
            <a:r>
              <a:rPr lang="ko-KR" altLang="ko-KR" dirty="0" smtClean="0"/>
              <a:t>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ko-KR" dirty="0"/>
              <a:t>제품 개발 프로세스</a:t>
            </a:r>
            <a:r>
              <a:rPr lang="en-US" altLang="ko-KR" dirty="0"/>
              <a:t>’</a:t>
            </a:r>
            <a:r>
              <a:rPr lang="ko-KR" altLang="ko-KR" dirty="0"/>
              <a:t>와 </a:t>
            </a:r>
            <a:r>
              <a:rPr lang="en-US" altLang="ko-KR" dirty="0"/>
              <a:t>“</a:t>
            </a:r>
            <a:r>
              <a:rPr lang="ko-KR" altLang="ko-KR" dirty="0"/>
              <a:t>프로젝트 관리 프로세스</a:t>
            </a:r>
            <a:r>
              <a:rPr lang="en-US" altLang="ko-KR" dirty="0"/>
              <a:t>”</a:t>
            </a:r>
            <a:r>
              <a:rPr lang="ko-KR" altLang="ko-KR" dirty="0"/>
              <a:t>는 프로젝트가 진행되는 동안 함께 겹쳐 수행되기도 하며 서로 상호작용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10213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729859" cy="439738"/>
          </a:xfrm>
        </p:spPr>
        <p:txBody>
          <a:bodyPr/>
          <a:lstStyle/>
          <a:p>
            <a:r>
              <a:rPr lang="ko-KR" altLang="en-US" dirty="0" smtClean="0"/>
              <a:t>프로젝트 관리 프로세스간의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상호작용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ko-KR" dirty="0"/>
              <a:t>기획</a:t>
            </a:r>
            <a:r>
              <a:rPr lang="en-US" altLang="ko-KR" dirty="0"/>
              <a:t>, </a:t>
            </a:r>
            <a:r>
              <a:rPr lang="ko-KR" altLang="ko-KR" dirty="0"/>
              <a:t>실행</a:t>
            </a:r>
            <a:r>
              <a:rPr lang="en-US" altLang="ko-KR" dirty="0"/>
              <a:t>, </a:t>
            </a:r>
            <a:r>
              <a:rPr lang="ko-KR" altLang="ko-KR" dirty="0"/>
              <a:t>감시</a:t>
            </a:r>
            <a:r>
              <a:rPr lang="en-US" altLang="ko-KR" dirty="0"/>
              <a:t>/</a:t>
            </a:r>
            <a:r>
              <a:rPr lang="ko-KR" altLang="ko-KR" dirty="0"/>
              <a:t>통제 프로세스 그룹이 순환되어 상호작용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ko-KR" dirty="0"/>
              <a:t>감시 및 통제 프로세스 그룹에 의해 기획과 실행 프로세스 그룹은 수정되고 반복</a:t>
            </a:r>
            <a:endParaRPr lang="ko-KR" altLang="en-US" dirty="0"/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8061325" cy="2519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1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PMBOK</a:t>
            </a:r>
            <a:r>
              <a:rPr lang="ko-KR" altLang="en-US"/>
              <a:t>의 </a:t>
            </a:r>
            <a:r>
              <a:rPr lang="en-US" altLang="ko-KR"/>
              <a:t>PM </a:t>
            </a:r>
            <a:r>
              <a:rPr lang="ko-KR" altLang="en-US"/>
              <a:t>영역 및 프로세스</a:t>
            </a:r>
          </a:p>
        </p:txBody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001000" cy="56886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dirty="0" smtClean="0"/>
              <a:t>PMBOK</a:t>
            </a:r>
            <a:r>
              <a:rPr lang="en-US" altLang="ko-KR" dirty="0" smtClean="0"/>
              <a:t>(Project Management Body of Knowledge)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총 </a:t>
            </a:r>
            <a:r>
              <a:rPr lang="ko-KR" altLang="en-US" dirty="0"/>
              <a:t>9개 영역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범위관리(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Scope) : 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프로세스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일정관리(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Time) : 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프로세스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원가관리(</a:t>
            </a:r>
            <a:r>
              <a:rPr lang="en-US" altLang="ko-KR" dirty="0"/>
              <a:t>Cost) : 4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품질관리(</a:t>
            </a:r>
            <a:r>
              <a:rPr lang="en-US" altLang="ko-KR" dirty="0"/>
              <a:t>Quality) : 3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인적자원관리(</a:t>
            </a:r>
            <a:r>
              <a:rPr lang="en-US" altLang="ko-KR" dirty="0"/>
              <a:t>Human Resource) : 3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의사소통관리(</a:t>
            </a:r>
            <a:r>
              <a:rPr lang="en-US" altLang="ko-KR" dirty="0"/>
              <a:t>Communication) : 4</a:t>
            </a:r>
            <a:r>
              <a:rPr lang="ko-KR" altLang="en-US" dirty="0"/>
              <a:t>개 프로세스 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위험관리(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Risk) : 6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프로세스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조달관리(</a:t>
            </a:r>
            <a:r>
              <a:rPr lang="en-US" altLang="ko-KR" dirty="0"/>
              <a:t>Procurement) :6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통합관리(</a:t>
            </a:r>
            <a:r>
              <a:rPr lang="en-US" altLang="ko-KR" dirty="0"/>
              <a:t>Integration) : 3</a:t>
            </a:r>
            <a:r>
              <a:rPr lang="ko-KR" altLang="en-US" dirty="0"/>
              <a:t>개 프로세스</a:t>
            </a:r>
            <a:endParaRPr lang="en-US" altLang="ko-KR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/>
              <a:t> </a:t>
            </a:r>
            <a:r>
              <a:rPr dirty="0" smtClean="0">
                <a:latin typeface="Arial" pitchFamily="34" charset="0"/>
                <a:cs typeface="Arial" pitchFamily="34" charset="0"/>
              </a:rPr>
              <a:t>Project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Project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Management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PDCA Management Cycle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PMBOK(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Project Management Body of Knowledge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>
                <a:latin typeface="Arial" pitchFamily="34" charset="0"/>
                <a:cs typeface="Arial" pitchFamily="34" charset="0"/>
              </a:rPr>
              <a:t> Project Scope Management	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Project Time Management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Project Risk Management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etc</a:t>
            </a:r>
            <a:endParaRPr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47" name="Text Box 87"/>
          <p:cNvSpPr txBox="1">
            <a:spLocks noChangeArrowheads="1"/>
          </p:cNvSpPr>
          <p:nvPr/>
        </p:nvSpPr>
        <p:spPr bwMode="auto">
          <a:xfrm>
            <a:off x="1187624" y="0"/>
            <a:ext cx="594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latinLnBrk="1" hangingPunct="1">
              <a:spcBef>
                <a:spcPct val="50000"/>
              </a:spcBef>
            </a:pPr>
            <a:r>
              <a:rPr kumimoji="1" lang="en-US" altLang="ko-KR" sz="2800" b="1" dirty="0">
                <a:solidFill>
                  <a:schemeClr val="bg1"/>
                </a:solidFill>
              </a:rPr>
              <a:t>PMBOK </a:t>
            </a:r>
            <a:r>
              <a:rPr kumimoji="1" lang="ko-KR" altLang="en-US" sz="2800" b="1" dirty="0">
                <a:solidFill>
                  <a:schemeClr val="bg1"/>
                </a:solidFill>
              </a:rPr>
              <a:t>프로세스 그룹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7544" y="803872"/>
            <a:ext cx="8301732" cy="5793480"/>
            <a:chOff x="467544" y="803872"/>
            <a:chExt cx="8301732" cy="5793480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787326" y="5943302"/>
              <a:ext cx="7981950" cy="654050"/>
              <a:chOff x="732" y="3600"/>
              <a:chExt cx="5028" cy="412"/>
            </a:xfrm>
          </p:grpSpPr>
          <p:pic>
            <p:nvPicPr>
              <p:cNvPr id="126976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32" y="3600"/>
                <a:ext cx="5028" cy="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64" name="Rectangle 4"/>
              <p:cNvSpPr>
                <a:spLocks noChangeArrowheads="1"/>
              </p:cNvSpPr>
              <p:nvPr/>
            </p:nvSpPr>
            <p:spPr bwMode="auto">
              <a:xfrm>
                <a:off x="768" y="3648"/>
                <a:ext cx="672" cy="288"/>
              </a:xfrm>
              <a:prstGeom prst="rect">
                <a:avLst/>
              </a:prstGeom>
              <a:gradFill rotWithShape="0">
                <a:gsLst>
                  <a:gs pos="0">
                    <a:srgbClr val="3366CC"/>
                  </a:gs>
                  <a:gs pos="50000">
                    <a:srgbClr val="99CCFF"/>
                  </a:gs>
                  <a:gs pos="100000">
                    <a:srgbClr val="3366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/>
                  <a:t>프로젝트</a:t>
                </a:r>
              </a:p>
              <a:p>
                <a:pPr algn="ctr" eaLnBrk="1" latinLnBrk="1" hangingPunct="1"/>
                <a:r>
                  <a:rPr kumimoji="1" lang="ko-KR" altLang="en-US" sz="1100" b="1" dirty="0"/>
                  <a:t>통합관리</a:t>
                </a:r>
              </a:p>
            </p:txBody>
          </p:sp>
        </p:grp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7772326" y="2133302"/>
              <a:ext cx="996950" cy="3244850"/>
              <a:chOff x="5132" y="1206"/>
              <a:chExt cx="628" cy="2044"/>
            </a:xfrm>
          </p:grpSpPr>
          <p:pic>
            <p:nvPicPr>
              <p:cNvPr id="1269766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460"/>
              <a:stretch>
                <a:fillRect/>
              </a:stretch>
            </p:blipFill>
            <p:spPr bwMode="auto">
              <a:xfrm>
                <a:off x="5132" y="1206"/>
                <a:ext cx="628" cy="2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67" name="Rectangle 7"/>
              <p:cNvSpPr>
                <a:spLocks noChangeArrowheads="1"/>
              </p:cNvSpPr>
              <p:nvPr/>
            </p:nvSpPr>
            <p:spPr bwMode="auto">
              <a:xfrm>
                <a:off x="5184" y="1248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조달 기획</a:t>
                </a:r>
              </a:p>
            </p:txBody>
          </p:sp>
          <p:sp>
            <p:nvSpPr>
              <p:cNvPr id="1269768" name="Rectangle 8"/>
              <p:cNvSpPr>
                <a:spLocks noChangeArrowheads="1"/>
              </p:cNvSpPr>
              <p:nvPr/>
            </p:nvSpPr>
            <p:spPr bwMode="auto">
              <a:xfrm>
                <a:off x="5184" y="158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 dirty="0">
                    <a:latin typeface="굴림" charset="-127"/>
                  </a:rPr>
                  <a:t>주문 기획</a:t>
                </a:r>
              </a:p>
            </p:txBody>
          </p:sp>
          <p:sp>
            <p:nvSpPr>
              <p:cNvPr id="1269769" name="Rectangle 9"/>
              <p:cNvSpPr>
                <a:spLocks noChangeArrowheads="1"/>
              </p:cNvSpPr>
              <p:nvPr/>
            </p:nvSpPr>
            <p:spPr bwMode="auto">
              <a:xfrm>
                <a:off x="5184" y="1920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주    문</a:t>
                </a:r>
              </a:p>
            </p:txBody>
          </p:sp>
          <p:sp>
            <p:nvSpPr>
              <p:cNvPr id="1269770" name="Rectangle 10"/>
              <p:cNvSpPr>
                <a:spLocks noChangeArrowheads="1"/>
              </p:cNvSpPr>
              <p:nvPr/>
            </p:nvSpPr>
            <p:spPr bwMode="auto">
              <a:xfrm>
                <a:off x="5184" y="2256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공급선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선    정</a:t>
                </a:r>
              </a:p>
            </p:txBody>
          </p:sp>
          <p:sp>
            <p:nvSpPr>
              <p:cNvPr id="1269771" name="Rectangle 11"/>
              <p:cNvSpPr>
                <a:spLocks noChangeArrowheads="1"/>
              </p:cNvSpPr>
              <p:nvPr/>
            </p:nvSpPr>
            <p:spPr bwMode="auto">
              <a:xfrm>
                <a:off x="5184" y="2592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행   정</a:t>
                </a:r>
              </a:p>
            </p:txBody>
          </p:sp>
          <p:sp>
            <p:nvSpPr>
              <p:cNvPr id="1269772" name="Rectangle 12"/>
              <p:cNvSpPr>
                <a:spLocks noChangeArrowheads="1"/>
              </p:cNvSpPr>
              <p:nvPr/>
            </p:nvSpPr>
            <p:spPr bwMode="auto">
              <a:xfrm>
                <a:off x="5184" y="2928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계약 종결</a:t>
                </a:r>
              </a:p>
            </p:txBody>
          </p:sp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5645076" y="2133302"/>
              <a:ext cx="990600" cy="2179638"/>
              <a:chOff x="3792" y="1200"/>
              <a:chExt cx="685" cy="1373"/>
            </a:xfrm>
          </p:grpSpPr>
          <p:pic>
            <p:nvPicPr>
              <p:cNvPr id="1269774" name="Picture 1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92" y="1200"/>
                <a:ext cx="685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75" name="Rectangle 15"/>
              <p:cNvSpPr>
                <a:spLocks noChangeArrowheads="1"/>
              </p:cNvSpPr>
              <p:nvPr/>
            </p:nvSpPr>
            <p:spPr bwMode="auto">
              <a:xfrm>
                <a:off x="3840" y="1248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의사소통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기        획</a:t>
                </a:r>
              </a:p>
            </p:txBody>
          </p:sp>
          <p:sp>
            <p:nvSpPr>
              <p:cNvPr id="1269776" name="Rectangle 16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성과 보고</a:t>
                </a:r>
              </a:p>
            </p:txBody>
          </p:sp>
          <p:sp>
            <p:nvSpPr>
              <p:cNvPr id="1269777" name="Rectangle 17"/>
              <p:cNvSpPr>
                <a:spLocks noChangeArrowheads="1"/>
              </p:cNvSpPr>
              <p:nvPr/>
            </p:nvSpPr>
            <p:spPr bwMode="auto">
              <a:xfrm>
                <a:off x="3840" y="2256"/>
                <a:ext cx="528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행정적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종     료</a:t>
                </a:r>
              </a:p>
            </p:txBody>
          </p:sp>
          <p:sp>
            <p:nvSpPr>
              <p:cNvPr id="1269778" name="Rectangle 18"/>
              <p:cNvSpPr>
                <a:spLocks noChangeArrowheads="1"/>
              </p:cNvSpPr>
              <p:nvPr/>
            </p:nvSpPr>
            <p:spPr bwMode="auto">
              <a:xfrm>
                <a:off x="3840" y="158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정보 배포</a:t>
                </a:r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3740076" y="2131715"/>
              <a:ext cx="914400" cy="1724025"/>
              <a:chOff x="2592" y="1200"/>
              <a:chExt cx="576" cy="1086"/>
            </a:xfrm>
          </p:grpSpPr>
          <p:pic>
            <p:nvPicPr>
              <p:cNvPr id="1269780" name="Picture 2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2222"/>
              <a:stretch>
                <a:fillRect/>
              </a:stretch>
            </p:blipFill>
            <p:spPr bwMode="auto">
              <a:xfrm>
                <a:off x="2592" y="1200"/>
                <a:ext cx="576" cy="10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81" name="Rectangle 21"/>
              <p:cNvSpPr>
                <a:spLocks noChangeArrowheads="1"/>
              </p:cNvSpPr>
              <p:nvPr/>
            </p:nvSpPr>
            <p:spPr bwMode="auto">
              <a:xfrm>
                <a:off x="2640" y="1248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품질 기획</a:t>
                </a:r>
              </a:p>
            </p:txBody>
          </p:sp>
          <p:sp>
            <p:nvSpPr>
              <p:cNvPr id="1269782" name="Rectangle 22"/>
              <p:cNvSpPr>
                <a:spLocks noChangeArrowheads="1"/>
              </p:cNvSpPr>
              <p:nvPr/>
            </p:nvSpPr>
            <p:spPr bwMode="auto">
              <a:xfrm>
                <a:off x="2640" y="1584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품질 보증</a:t>
                </a:r>
              </a:p>
            </p:txBody>
          </p:sp>
          <p:sp>
            <p:nvSpPr>
              <p:cNvPr id="1269783" name="Rectangle 23"/>
              <p:cNvSpPr>
                <a:spLocks noChangeArrowheads="1"/>
              </p:cNvSpPr>
              <p:nvPr/>
            </p:nvSpPr>
            <p:spPr bwMode="auto">
              <a:xfrm>
                <a:off x="2640" y="1968"/>
                <a:ext cx="43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품질 관리</a:t>
                </a:r>
                <a:endParaRPr kumimoji="1" lang="ko-KR" altLang="en-US" sz="1800">
                  <a:latin typeface="굴림" charset="-127"/>
                </a:endParaRPr>
              </a:p>
            </p:txBody>
          </p:sp>
        </p:grp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825676" y="2131715"/>
              <a:ext cx="914400" cy="2179637"/>
              <a:chOff x="2016" y="1200"/>
              <a:chExt cx="596" cy="1373"/>
            </a:xfrm>
          </p:grpSpPr>
          <p:pic>
            <p:nvPicPr>
              <p:cNvPr id="1269785" name="Picture 2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2586"/>
              <a:stretch>
                <a:fillRect/>
              </a:stretch>
            </p:blipFill>
            <p:spPr bwMode="auto">
              <a:xfrm>
                <a:off x="2016" y="1200"/>
                <a:ext cx="596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86" name="Rectangle 26"/>
              <p:cNvSpPr>
                <a:spLocks noChangeArrowheads="1"/>
              </p:cNvSpPr>
              <p:nvPr/>
            </p:nvSpPr>
            <p:spPr bwMode="auto">
              <a:xfrm>
                <a:off x="2064" y="1248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자원 기획</a:t>
                </a:r>
              </a:p>
            </p:txBody>
          </p:sp>
          <p:sp>
            <p:nvSpPr>
              <p:cNvPr id="1269787" name="Rectangle 27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원가 산정</a:t>
                </a:r>
              </a:p>
            </p:txBody>
          </p:sp>
          <p:sp>
            <p:nvSpPr>
              <p:cNvPr id="1269788" name="Rectangle 28"/>
              <p:cNvSpPr>
                <a:spLocks noChangeArrowheads="1"/>
              </p:cNvSpPr>
              <p:nvPr/>
            </p:nvSpPr>
            <p:spPr bwMode="auto">
              <a:xfrm>
                <a:off x="2064" y="1920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원가 예산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편       성</a:t>
                </a:r>
              </a:p>
            </p:txBody>
          </p:sp>
          <p:sp>
            <p:nvSpPr>
              <p:cNvPr id="1269789" name="Rectangle 29"/>
              <p:cNvSpPr>
                <a:spLocks noChangeArrowheads="1"/>
              </p:cNvSpPr>
              <p:nvPr/>
            </p:nvSpPr>
            <p:spPr bwMode="auto">
              <a:xfrm>
                <a:off x="2064" y="2256"/>
                <a:ext cx="43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원가 통제</a:t>
                </a: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1835076" y="2131715"/>
              <a:ext cx="990600" cy="2708275"/>
              <a:chOff x="1392" y="1200"/>
              <a:chExt cx="658" cy="1706"/>
            </a:xfrm>
          </p:grpSpPr>
          <p:pic>
            <p:nvPicPr>
              <p:cNvPr id="1269791" name="Picture 3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059"/>
              <a:stretch>
                <a:fillRect/>
              </a:stretch>
            </p:blipFill>
            <p:spPr bwMode="auto">
              <a:xfrm>
                <a:off x="1392" y="1200"/>
                <a:ext cx="658" cy="17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92" name="Rectangle 32"/>
              <p:cNvSpPr>
                <a:spLocks noChangeArrowheads="1"/>
              </p:cNvSpPr>
              <p:nvPr/>
            </p:nvSpPr>
            <p:spPr bwMode="auto">
              <a:xfrm>
                <a:off x="1440" y="1248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활동 정의</a:t>
                </a:r>
              </a:p>
            </p:txBody>
          </p:sp>
          <p:sp>
            <p:nvSpPr>
              <p:cNvPr id="1269793" name="Rectangle 33"/>
              <p:cNvSpPr>
                <a:spLocks noChangeArrowheads="1"/>
              </p:cNvSpPr>
              <p:nvPr/>
            </p:nvSpPr>
            <p:spPr bwMode="auto">
              <a:xfrm>
                <a:off x="1440" y="158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활동 순서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배       열</a:t>
                </a:r>
              </a:p>
            </p:txBody>
          </p:sp>
          <p:sp>
            <p:nvSpPr>
              <p:cNvPr id="1269794" name="Rectangle 34"/>
              <p:cNvSpPr>
                <a:spLocks noChangeArrowheads="1"/>
              </p:cNvSpPr>
              <p:nvPr/>
            </p:nvSpPr>
            <p:spPr bwMode="auto">
              <a:xfrm>
                <a:off x="1440" y="1920"/>
                <a:ext cx="528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활동 기간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산        정</a:t>
                </a:r>
              </a:p>
            </p:txBody>
          </p:sp>
          <p:sp>
            <p:nvSpPr>
              <p:cNvPr id="1269795" name="Rectangle 35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일정 개발 </a:t>
                </a:r>
              </a:p>
            </p:txBody>
          </p:sp>
          <p:sp>
            <p:nvSpPr>
              <p:cNvPr id="1269796" name="Rectangle 36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일정 통제</a:t>
                </a:r>
              </a:p>
            </p:txBody>
          </p:sp>
        </p:grp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844476" y="2133302"/>
              <a:ext cx="1009650" cy="2657475"/>
              <a:chOff x="768" y="1200"/>
              <a:chExt cx="636" cy="1674"/>
            </a:xfrm>
          </p:grpSpPr>
          <p:graphicFrame>
            <p:nvGraphicFramePr>
              <p:cNvPr id="1269798" name="Object 38"/>
              <p:cNvGraphicFramePr>
                <a:graphicFrameLocks noChangeAspect="1"/>
              </p:cNvGraphicFramePr>
              <p:nvPr/>
            </p:nvGraphicFramePr>
            <p:xfrm>
              <a:off x="768" y="1200"/>
              <a:ext cx="636" cy="16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4" name="비트맵 이미지" r:id="rId10" imgW="1009791" imgH="2657846" progId="">
                      <p:embed/>
                    </p:oleObj>
                  </mc:Choice>
                  <mc:Fallback>
                    <p:oleObj name="비트맵 이미지" r:id="rId10" imgW="1009791" imgH="2657846" progId="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1200"/>
                            <a:ext cx="636" cy="16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799" name="Rectangle 39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546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착     수</a:t>
                </a:r>
              </a:p>
            </p:txBody>
          </p:sp>
          <p:sp>
            <p:nvSpPr>
              <p:cNvPr id="1269800" name="Text Box 40"/>
              <p:cNvSpPr txBox="1">
                <a:spLocks noChangeArrowheads="1"/>
              </p:cNvSpPr>
              <p:nvPr/>
            </p:nvSpPr>
            <p:spPr bwMode="auto">
              <a:xfrm>
                <a:off x="816" y="1920"/>
                <a:ext cx="528" cy="40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범위기획</a:t>
                </a:r>
              </a:p>
            </p:txBody>
          </p:sp>
        </p:grpSp>
        <p:pic>
          <p:nvPicPr>
            <p:cNvPr id="1269801" name="Picture 41"/>
            <p:cNvPicPr>
              <a:picLocks noChangeAspect="1" noChangeArrowheads="1"/>
            </p:cNvPicPr>
            <p:nvPr/>
          </p:nvPicPr>
          <p:blipFill>
            <a:blip r:embed="rId12" cstate="print"/>
            <a:srcRect l="2036" t="14415" r="4326" b="13513"/>
            <a:stretch>
              <a:fillRect/>
            </a:stretch>
          </p:blipFill>
          <p:spPr bwMode="auto">
            <a:xfrm>
              <a:off x="4963592" y="891185"/>
              <a:ext cx="2806700" cy="407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69802" name="Picture 4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12292" y="806524"/>
              <a:ext cx="1724025" cy="565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69803" name="Picture 43"/>
            <p:cNvPicPr>
              <a:picLocks noChangeAspect="1" noChangeArrowheads="1"/>
            </p:cNvPicPr>
            <p:nvPr/>
          </p:nvPicPr>
          <p:blipFill>
            <a:blip r:embed="rId14" cstate="print"/>
            <a:srcRect l="4222" r="5013" b="13513"/>
            <a:stretch>
              <a:fillRect/>
            </a:stretch>
          </p:blipFill>
          <p:spPr bwMode="auto">
            <a:xfrm>
              <a:off x="2461692" y="803872"/>
              <a:ext cx="2624138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839714" y="1523702"/>
              <a:ext cx="7929562" cy="587375"/>
              <a:chOff x="765" y="816"/>
              <a:chExt cx="4995" cy="370"/>
            </a:xfrm>
          </p:grpSpPr>
          <p:sp>
            <p:nvSpPr>
              <p:cNvPr id="1269805" name="Rectangle 45"/>
              <p:cNvSpPr>
                <a:spLocks noChangeArrowheads="1"/>
              </p:cNvSpPr>
              <p:nvPr/>
            </p:nvSpPr>
            <p:spPr bwMode="auto">
              <a:xfrm>
                <a:off x="2016" y="864"/>
                <a:ext cx="528" cy="240"/>
              </a:xfrm>
              <a:prstGeom prst="rect">
                <a:avLst/>
              </a:prstGeom>
              <a:solidFill>
                <a:srgbClr val="3399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800"/>
              </a:p>
            </p:txBody>
          </p:sp>
          <p:pic>
            <p:nvPicPr>
              <p:cNvPr id="1269806" name="Picture 46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r="977"/>
              <a:stretch>
                <a:fillRect/>
              </a:stretch>
            </p:blipFill>
            <p:spPr bwMode="auto">
              <a:xfrm>
                <a:off x="765" y="816"/>
                <a:ext cx="4995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07" name="Rectangle 47"/>
              <p:cNvSpPr>
                <a:spLocks noChangeArrowheads="1"/>
              </p:cNvSpPr>
              <p:nvPr/>
            </p:nvSpPr>
            <p:spPr bwMode="auto">
              <a:xfrm>
                <a:off x="912" y="912"/>
                <a:ext cx="336" cy="144"/>
              </a:xfrm>
              <a:prstGeom prst="rect">
                <a:avLst/>
              </a:prstGeom>
              <a:solidFill>
                <a:srgbClr val="BFC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범   위</a:t>
                </a:r>
              </a:p>
            </p:txBody>
          </p:sp>
          <p:sp>
            <p:nvSpPr>
              <p:cNvPr id="1269808" name="Rectangle 48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336" cy="144"/>
              </a:xfrm>
              <a:prstGeom prst="rect">
                <a:avLst/>
              </a:prstGeom>
              <a:solidFill>
                <a:srgbClr val="9FB8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일    정</a:t>
                </a:r>
              </a:p>
            </p:txBody>
          </p:sp>
          <p:sp>
            <p:nvSpPr>
              <p:cNvPr id="1269809" name="Rectangle 49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44"/>
              </a:xfrm>
              <a:prstGeom prst="rect">
                <a:avLst/>
              </a:prstGeom>
              <a:solidFill>
                <a:srgbClr val="7097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원  가</a:t>
                </a:r>
              </a:p>
            </p:txBody>
          </p:sp>
          <p:sp>
            <p:nvSpPr>
              <p:cNvPr id="1269810" name="Rectangle 50"/>
              <p:cNvSpPr>
                <a:spLocks noChangeArrowheads="1"/>
              </p:cNvSpPr>
              <p:nvPr/>
            </p:nvSpPr>
            <p:spPr bwMode="auto">
              <a:xfrm>
                <a:off x="2640" y="912"/>
                <a:ext cx="432" cy="144"/>
              </a:xfrm>
              <a:prstGeom prst="rect">
                <a:avLst/>
              </a:prstGeom>
              <a:solidFill>
                <a:srgbClr val="406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품  질</a:t>
                </a:r>
              </a:p>
            </p:txBody>
          </p:sp>
          <p:sp>
            <p:nvSpPr>
              <p:cNvPr id="1269811" name="Rectangle 51"/>
              <p:cNvSpPr>
                <a:spLocks noChangeArrowheads="1"/>
              </p:cNvSpPr>
              <p:nvPr/>
            </p:nvSpPr>
            <p:spPr bwMode="auto">
              <a:xfrm>
                <a:off x="3216" y="912"/>
                <a:ext cx="528" cy="144"/>
              </a:xfrm>
              <a:prstGeom prst="rect">
                <a:avLst/>
              </a:prstGeom>
              <a:solidFill>
                <a:srgbClr val="0038F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인적자원</a:t>
                </a:r>
              </a:p>
            </p:txBody>
          </p:sp>
          <p:sp>
            <p:nvSpPr>
              <p:cNvPr id="1269812" name="Rectangle 52"/>
              <p:cNvSpPr>
                <a:spLocks noChangeArrowheads="1"/>
              </p:cNvSpPr>
              <p:nvPr/>
            </p:nvSpPr>
            <p:spPr bwMode="auto">
              <a:xfrm>
                <a:off x="3840" y="864"/>
                <a:ext cx="576" cy="240"/>
              </a:xfrm>
              <a:prstGeom prst="rect">
                <a:avLst/>
              </a:prstGeom>
              <a:solidFill>
                <a:srgbClr val="0028B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의사소통</a:t>
                </a:r>
              </a:p>
            </p:txBody>
          </p:sp>
          <p:sp>
            <p:nvSpPr>
              <p:cNvPr id="1269813" name="Rectangle 53"/>
              <p:cNvSpPr>
                <a:spLocks noChangeArrowheads="1"/>
              </p:cNvSpPr>
              <p:nvPr/>
            </p:nvSpPr>
            <p:spPr bwMode="auto">
              <a:xfrm>
                <a:off x="4656" y="912"/>
                <a:ext cx="288" cy="144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위  험</a:t>
                </a:r>
              </a:p>
            </p:txBody>
          </p:sp>
          <p:sp>
            <p:nvSpPr>
              <p:cNvPr id="1269814" name="Rectangle 54"/>
              <p:cNvSpPr>
                <a:spLocks noChangeArrowheads="1"/>
              </p:cNvSpPr>
              <p:nvPr/>
            </p:nvSpPr>
            <p:spPr bwMode="auto">
              <a:xfrm>
                <a:off x="5184" y="864"/>
                <a:ext cx="480" cy="240"/>
              </a:xfrm>
              <a:prstGeom prst="rect">
                <a:avLst/>
              </a:prstGeom>
              <a:solidFill>
                <a:srgbClr val="000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조   달</a:t>
                </a:r>
              </a:p>
            </p:txBody>
          </p:sp>
        </p:grpSp>
        <p:grpSp>
          <p:nvGrpSpPr>
            <p:cNvPr id="10" name="Group 55"/>
            <p:cNvGrpSpPr>
              <a:grpSpLocks/>
            </p:cNvGrpSpPr>
            <p:nvPr/>
          </p:nvGrpSpPr>
          <p:grpSpPr bwMode="auto">
            <a:xfrm>
              <a:off x="2779639" y="5981402"/>
              <a:ext cx="3976687" cy="438150"/>
              <a:chOff x="1987" y="3625"/>
              <a:chExt cx="2505" cy="276"/>
            </a:xfrm>
          </p:grpSpPr>
          <p:grpSp>
            <p:nvGrpSpPr>
              <p:cNvPr id="11" name="Group 56"/>
              <p:cNvGrpSpPr>
                <a:grpSpLocks/>
              </p:cNvGrpSpPr>
              <p:nvPr/>
            </p:nvGrpSpPr>
            <p:grpSpPr bwMode="auto">
              <a:xfrm>
                <a:off x="1987" y="3625"/>
                <a:ext cx="2505" cy="276"/>
                <a:chOff x="1987" y="3625"/>
                <a:chExt cx="2505" cy="276"/>
              </a:xfrm>
            </p:grpSpPr>
            <p:pic>
              <p:nvPicPr>
                <p:cNvPr id="1269817" name="Picture 57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 l="3532" t="8186" r="1765" b="1170"/>
                <a:stretch>
                  <a:fillRect/>
                </a:stretch>
              </p:blipFill>
              <p:spPr bwMode="auto">
                <a:xfrm>
                  <a:off x="1987" y="3629"/>
                  <a:ext cx="755" cy="2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818" name="Picture 58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 l="3758" t="8188" r="1865" b="2339"/>
                <a:stretch>
                  <a:fillRect/>
                </a:stretch>
              </p:blipFill>
              <p:spPr bwMode="auto">
                <a:xfrm>
                  <a:off x="2853" y="3629"/>
                  <a:ext cx="692" cy="2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819" name="Picture 59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 l="2794" t="8186" r="1596" b="1170"/>
                <a:stretch>
                  <a:fillRect/>
                </a:stretch>
              </p:blipFill>
              <p:spPr bwMode="auto">
                <a:xfrm>
                  <a:off x="3649" y="3625"/>
                  <a:ext cx="843" cy="2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69820" name="Rectangle 60"/>
              <p:cNvSpPr>
                <a:spLocks noChangeArrowheads="1"/>
              </p:cNvSpPr>
              <p:nvPr/>
            </p:nvSpPr>
            <p:spPr bwMode="auto">
              <a:xfrm>
                <a:off x="2016" y="3648"/>
                <a:ext cx="67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latin typeface="굴림" charset="-127"/>
                  </a:rPr>
                  <a:t>프로젝트 기획</a:t>
                </a:r>
              </a:p>
              <a:p>
                <a:pPr algn="ctr" eaLnBrk="1" latinLnBrk="1" hangingPunct="1"/>
                <a:r>
                  <a:rPr kumimoji="1" lang="ko-KR" altLang="en-US" sz="1200" b="1" dirty="0">
                    <a:latin typeface="굴림" charset="-127"/>
                  </a:rPr>
                  <a:t>개발</a:t>
                </a:r>
              </a:p>
            </p:txBody>
          </p:sp>
          <p:sp>
            <p:nvSpPr>
              <p:cNvPr id="1269821" name="Rectangle 61"/>
              <p:cNvSpPr>
                <a:spLocks noChangeArrowheads="1"/>
              </p:cNvSpPr>
              <p:nvPr/>
            </p:nvSpPr>
            <p:spPr bwMode="auto">
              <a:xfrm>
                <a:off x="2880" y="364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프로젝트 기획</a:t>
                </a:r>
              </a:p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실행</a:t>
                </a:r>
              </a:p>
            </p:txBody>
          </p:sp>
          <p:sp>
            <p:nvSpPr>
              <p:cNvPr id="1269822" name="Rectangle 62"/>
              <p:cNvSpPr>
                <a:spLocks noChangeArrowheads="1"/>
              </p:cNvSpPr>
              <p:nvPr/>
            </p:nvSpPr>
            <p:spPr bwMode="auto">
              <a:xfrm>
                <a:off x="3744" y="364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통합 변경</a:t>
                </a:r>
              </a:p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통   제</a:t>
                </a:r>
                <a:endParaRPr kumimoji="1" lang="ko-KR" altLang="en-US" sz="500" b="1">
                  <a:latin typeface="굴림" charset="-127"/>
                </a:endParaRPr>
              </a:p>
            </p:txBody>
          </p:sp>
        </p:grpSp>
        <p:pic>
          <p:nvPicPr>
            <p:cNvPr id="1269823" name="Picture 63"/>
            <p:cNvPicPr>
              <a:picLocks noChangeAspect="1" noChangeArrowheads="1"/>
            </p:cNvPicPr>
            <p:nvPr/>
          </p:nvPicPr>
          <p:blipFill>
            <a:blip r:embed="rId19" cstate="print"/>
            <a:srcRect t="673" b="1347"/>
            <a:stretch>
              <a:fillRect/>
            </a:stretch>
          </p:blipFill>
          <p:spPr bwMode="auto">
            <a:xfrm>
              <a:off x="3293989" y="4295477"/>
              <a:ext cx="2935287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" name="Group 64"/>
            <p:cNvGrpSpPr>
              <a:grpSpLocks/>
            </p:cNvGrpSpPr>
            <p:nvPr/>
          </p:nvGrpSpPr>
          <p:grpSpPr bwMode="auto">
            <a:xfrm>
              <a:off x="4197276" y="4266902"/>
              <a:ext cx="1444625" cy="536575"/>
              <a:chOff x="2880" y="2544"/>
              <a:chExt cx="910" cy="338"/>
            </a:xfrm>
          </p:grpSpPr>
          <p:grpSp>
            <p:nvGrpSpPr>
              <p:cNvPr id="13" name="Group 65"/>
              <p:cNvGrpSpPr>
                <a:grpSpLocks noChangeAspect="1"/>
              </p:cNvGrpSpPr>
              <p:nvPr/>
            </p:nvGrpSpPr>
            <p:grpSpPr bwMode="auto">
              <a:xfrm>
                <a:off x="2880" y="2544"/>
                <a:ext cx="910" cy="338"/>
                <a:chOff x="2464" y="2544"/>
                <a:chExt cx="1034" cy="384"/>
              </a:xfrm>
            </p:grpSpPr>
            <p:pic>
              <p:nvPicPr>
                <p:cNvPr id="1269826" name="Picture 66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2784" y="2544"/>
                  <a:ext cx="714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27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2464" y="2704"/>
                  <a:ext cx="333" cy="0"/>
                </a:xfrm>
                <a:prstGeom prst="line">
                  <a:avLst/>
                </a:prstGeom>
                <a:noFill/>
                <a:ln w="25400">
                  <a:solidFill>
                    <a:srgbClr val="FFCC00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28" name="Rectangle 68"/>
              <p:cNvSpPr>
                <a:spLocks noChangeArrowheads="1"/>
              </p:cNvSpPr>
              <p:nvPr/>
            </p:nvSpPr>
            <p:spPr bwMode="auto">
              <a:xfrm>
                <a:off x="3216" y="2626"/>
                <a:ext cx="453" cy="144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계  획</a:t>
                </a:r>
              </a:p>
            </p:txBody>
          </p:sp>
        </p:grpSp>
        <p:grpSp>
          <p:nvGrpSpPr>
            <p:cNvPr id="14" name="Group 69"/>
            <p:cNvGrpSpPr>
              <a:grpSpLocks/>
            </p:cNvGrpSpPr>
            <p:nvPr/>
          </p:nvGrpSpPr>
          <p:grpSpPr bwMode="auto">
            <a:xfrm>
              <a:off x="5219626" y="4512965"/>
              <a:ext cx="998538" cy="841375"/>
              <a:chOff x="3508" y="2699"/>
              <a:chExt cx="629" cy="530"/>
            </a:xfrm>
          </p:grpSpPr>
          <p:grpSp>
            <p:nvGrpSpPr>
              <p:cNvPr id="15" name="Group 70"/>
              <p:cNvGrpSpPr>
                <a:grpSpLocks noChangeAspect="1"/>
              </p:cNvGrpSpPr>
              <p:nvPr/>
            </p:nvGrpSpPr>
            <p:grpSpPr bwMode="auto">
              <a:xfrm>
                <a:off x="3508" y="2699"/>
                <a:ext cx="629" cy="530"/>
                <a:chOff x="3202" y="2704"/>
                <a:chExt cx="714" cy="602"/>
              </a:xfrm>
            </p:grpSpPr>
            <p:pic>
              <p:nvPicPr>
                <p:cNvPr id="1269831" name="Picture 71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/>
                <a:stretch>
                  <a:fillRect/>
                </a:stretch>
              </p:blipFill>
              <p:spPr bwMode="auto">
                <a:xfrm>
                  <a:off x="3202" y="2928"/>
                  <a:ext cx="714" cy="3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32" name="Line 72"/>
                <p:cNvSpPr>
                  <a:spLocks noChangeAspect="1" noChangeShapeType="1"/>
                </p:cNvSpPr>
                <p:nvPr/>
              </p:nvSpPr>
              <p:spPr bwMode="auto">
                <a:xfrm>
                  <a:off x="3430" y="2704"/>
                  <a:ext cx="240" cy="240"/>
                </a:xfrm>
                <a:prstGeom prst="line">
                  <a:avLst/>
                </a:prstGeom>
                <a:noFill/>
                <a:ln w="25400">
                  <a:noFill/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33" name="Rectangle 73"/>
              <p:cNvSpPr>
                <a:spLocks noChangeArrowheads="1"/>
              </p:cNvSpPr>
              <p:nvPr/>
            </p:nvSpPr>
            <p:spPr bwMode="auto">
              <a:xfrm>
                <a:off x="3552" y="2976"/>
                <a:ext cx="528" cy="144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실   행</a:t>
                </a:r>
              </a:p>
            </p:txBody>
          </p:sp>
        </p:grpSp>
        <p:grpSp>
          <p:nvGrpSpPr>
            <p:cNvPr id="16" name="Group 74"/>
            <p:cNvGrpSpPr>
              <a:grpSpLocks/>
            </p:cNvGrpSpPr>
            <p:nvPr/>
          </p:nvGrpSpPr>
          <p:grpSpPr bwMode="auto">
            <a:xfrm>
              <a:off x="3816276" y="4805065"/>
              <a:ext cx="1450975" cy="528637"/>
              <a:chOff x="2592" y="2880"/>
              <a:chExt cx="914" cy="333"/>
            </a:xfrm>
          </p:grpSpPr>
          <p:grpSp>
            <p:nvGrpSpPr>
              <p:cNvPr id="17" name="Group 75"/>
              <p:cNvGrpSpPr>
                <a:grpSpLocks noChangeAspect="1"/>
              </p:cNvGrpSpPr>
              <p:nvPr/>
            </p:nvGrpSpPr>
            <p:grpSpPr bwMode="auto">
              <a:xfrm>
                <a:off x="2592" y="2880"/>
                <a:ext cx="914" cy="333"/>
                <a:chOff x="2240" y="2928"/>
                <a:chExt cx="984" cy="378"/>
              </a:xfrm>
            </p:grpSpPr>
            <p:pic>
              <p:nvPicPr>
                <p:cNvPr id="1269836" name="Picture 76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auto">
                <a:xfrm>
                  <a:off x="2240" y="2928"/>
                  <a:ext cx="714" cy="3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37" name="Line 77"/>
                <p:cNvSpPr>
                  <a:spLocks noChangeAspect="1" noChangeShapeType="1"/>
                </p:cNvSpPr>
                <p:nvPr/>
              </p:nvSpPr>
              <p:spPr bwMode="auto">
                <a:xfrm>
                  <a:off x="2891" y="3024"/>
                  <a:ext cx="333" cy="0"/>
                </a:xfrm>
                <a:prstGeom prst="line">
                  <a:avLst/>
                </a:prstGeom>
                <a:noFill/>
                <a:ln w="25400">
                  <a:solidFill>
                    <a:srgbClr val="CC330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38" name="Rectangle 78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624" cy="192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통  제</a:t>
                </a:r>
              </a:p>
            </p:txBody>
          </p:sp>
        </p:grpSp>
        <p:grpSp>
          <p:nvGrpSpPr>
            <p:cNvPr id="18" name="Group 79"/>
            <p:cNvGrpSpPr>
              <a:grpSpLocks noChangeAspect="1"/>
            </p:cNvGrpSpPr>
            <p:nvPr/>
          </p:nvGrpSpPr>
          <p:grpSpPr bwMode="auto">
            <a:xfrm>
              <a:off x="4344914" y="4535190"/>
              <a:ext cx="923925" cy="614362"/>
              <a:chOff x="2576" y="2720"/>
              <a:chExt cx="661" cy="440"/>
            </a:xfrm>
          </p:grpSpPr>
          <p:sp>
            <p:nvSpPr>
              <p:cNvPr id="1269840" name="Line 80"/>
              <p:cNvSpPr>
                <a:spLocks noChangeAspect="1" noChangeShapeType="1"/>
              </p:cNvSpPr>
              <p:nvPr/>
            </p:nvSpPr>
            <p:spPr bwMode="auto">
              <a:xfrm flipV="1">
                <a:off x="2576" y="2720"/>
                <a:ext cx="240" cy="240"/>
              </a:xfrm>
              <a:prstGeom prst="line">
                <a:avLst/>
              </a:prstGeom>
              <a:noFill/>
              <a:ln w="254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ko-KR" altLang="en-US" sz="1800"/>
              </a:p>
            </p:txBody>
          </p:sp>
          <p:sp>
            <p:nvSpPr>
              <p:cNvPr id="1269841" name="Line 81"/>
              <p:cNvSpPr>
                <a:spLocks noChangeAspect="1" noChangeShapeType="1"/>
              </p:cNvSpPr>
              <p:nvPr/>
            </p:nvSpPr>
            <p:spPr bwMode="auto">
              <a:xfrm>
                <a:off x="2904" y="3160"/>
                <a:ext cx="333" cy="0"/>
              </a:xfrm>
              <a:prstGeom prst="line">
                <a:avLst/>
              </a:prstGeom>
              <a:noFill/>
              <a:ln w="25400">
                <a:solidFill>
                  <a:srgbClr val="FF6600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ko-KR" altLang="en-US" sz="1800"/>
              </a:p>
            </p:txBody>
          </p:sp>
        </p:grpSp>
        <p:grpSp>
          <p:nvGrpSpPr>
            <p:cNvPr id="19" name="Group 82"/>
            <p:cNvGrpSpPr>
              <a:grpSpLocks/>
            </p:cNvGrpSpPr>
            <p:nvPr/>
          </p:nvGrpSpPr>
          <p:grpSpPr bwMode="auto">
            <a:xfrm>
              <a:off x="4300464" y="5228927"/>
              <a:ext cx="1319212" cy="692150"/>
              <a:chOff x="2929" y="3150"/>
              <a:chExt cx="831" cy="436"/>
            </a:xfrm>
          </p:grpSpPr>
          <p:grpSp>
            <p:nvGrpSpPr>
              <p:cNvPr id="20" name="Group 83"/>
              <p:cNvGrpSpPr>
                <a:grpSpLocks noChangeAspect="1"/>
              </p:cNvGrpSpPr>
              <p:nvPr/>
            </p:nvGrpSpPr>
            <p:grpSpPr bwMode="auto">
              <a:xfrm>
                <a:off x="2929" y="3150"/>
                <a:ext cx="831" cy="436"/>
                <a:chOff x="2544" y="3216"/>
                <a:chExt cx="944" cy="496"/>
              </a:xfrm>
            </p:grpSpPr>
            <p:pic>
              <p:nvPicPr>
                <p:cNvPr id="1269844" name="Picture 84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/>
                <a:stretch>
                  <a:fillRect/>
                </a:stretch>
              </p:blipFill>
              <p:spPr bwMode="auto">
                <a:xfrm>
                  <a:off x="2774" y="3334"/>
                  <a:ext cx="714" cy="3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45" name="Line 85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544" y="3216"/>
                  <a:ext cx="240" cy="240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46" name="Rectangle 86"/>
              <p:cNvSpPr>
                <a:spLocks noChangeArrowheads="1"/>
              </p:cNvSpPr>
              <p:nvPr/>
            </p:nvSpPr>
            <p:spPr bwMode="auto">
              <a:xfrm>
                <a:off x="3168" y="3360"/>
                <a:ext cx="480" cy="96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종   료</a:t>
                </a:r>
              </a:p>
            </p:txBody>
          </p:sp>
        </p:grpSp>
        <p:grpSp>
          <p:nvGrpSpPr>
            <p:cNvPr id="21" name="Group 88"/>
            <p:cNvGrpSpPr>
              <a:grpSpLocks/>
            </p:cNvGrpSpPr>
            <p:nvPr/>
          </p:nvGrpSpPr>
          <p:grpSpPr bwMode="auto">
            <a:xfrm>
              <a:off x="3282876" y="4266902"/>
              <a:ext cx="998538" cy="528638"/>
              <a:chOff x="2288" y="2558"/>
              <a:chExt cx="629" cy="333"/>
            </a:xfrm>
          </p:grpSpPr>
          <p:pic>
            <p:nvPicPr>
              <p:cNvPr id="1269849" name="Picture 89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288" y="2558"/>
                <a:ext cx="629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50" name="Rectangle 90"/>
              <p:cNvSpPr>
                <a:spLocks noChangeArrowheads="1"/>
              </p:cNvSpPr>
              <p:nvPr/>
            </p:nvSpPr>
            <p:spPr bwMode="auto">
              <a:xfrm>
                <a:off x="2304" y="2640"/>
                <a:ext cx="528" cy="144"/>
              </a:xfrm>
              <a:prstGeom prst="rect">
                <a:avLst/>
              </a:prstGeom>
              <a:solidFill>
                <a:srgbClr val="FFFF6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latin typeface="굴림" charset="-127"/>
                  </a:rPr>
                  <a:t>개   시</a:t>
                </a:r>
              </a:p>
            </p:txBody>
          </p:sp>
        </p:grpSp>
        <p:sp>
          <p:nvSpPr>
            <p:cNvPr id="1269851" name="Rectangle 91"/>
            <p:cNvSpPr>
              <a:spLocks noChangeArrowheads="1"/>
            </p:cNvSpPr>
            <p:nvPr/>
          </p:nvSpPr>
          <p:spPr bwMode="auto">
            <a:xfrm>
              <a:off x="4105201" y="3390602"/>
              <a:ext cx="18473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/>
              <a:endParaRPr kumimoji="1" lang="ko-KR" altLang="en-US" b="1">
                <a:solidFill>
                  <a:srgbClr val="00008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G Omega" pitchFamily="34" charset="0"/>
              </a:endParaRPr>
            </a:p>
          </p:txBody>
        </p:sp>
        <p:sp>
          <p:nvSpPr>
            <p:cNvPr id="1269852" name="Line 92"/>
            <p:cNvSpPr>
              <a:spLocks noChangeShapeType="1"/>
            </p:cNvSpPr>
            <p:nvPr/>
          </p:nvSpPr>
          <p:spPr bwMode="auto">
            <a:xfrm>
              <a:off x="5568876" y="4571702"/>
              <a:ext cx="381000" cy="228600"/>
            </a:xfrm>
            <a:prstGeom prst="line">
              <a:avLst/>
            </a:prstGeom>
            <a:noFill/>
            <a:ln w="28575">
              <a:solidFill>
                <a:srgbClr val="C3351D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 sz="1800"/>
            </a:p>
          </p:txBody>
        </p:sp>
        <p:grpSp>
          <p:nvGrpSpPr>
            <p:cNvPr id="22" name="Group 93"/>
            <p:cNvGrpSpPr>
              <a:grpSpLocks/>
            </p:cNvGrpSpPr>
            <p:nvPr/>
          </p:nvGrpSpPr>
          <p:grpSpPr bwMode="auto">
            <a:xfrm>
              <a:off x="806376" y="2146002"/>
              <a:ext cx="1047750" cy="514350"/>
              <a:chOff x="708" y="1188"/>
              <a:chExt cx="660" cy="324"/>
            </a:xfrm>
          </p:grpSpPr>
          <p:graphicFrame>
            <p:nvGraphicFramePr>
              <p:cNvPr id="1269854" name="Object 94"/>
              <p:cNvGraphicFramePr>
                <a:graphicFrameLocks noChangeAspect="1"/>
              </p:cNvGraphicFramePr>
              <p:nvPr/>
            </p:nvGraphicFramePr>
            <p:xfrm>
              <a:off x="708" y="1188"/>
              <a:ext cx="660" cy="3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5" name="비트맵 이미지" r:id="rId25" imgW="1038370" imgH="514422" progId="">
                      <p:embed/>
                    </p:oleObj>
                  </mc:Choice>
                  <mc:Fallback>
                    <p:oleObj name="비트맵 이미지" r:id="rId25" imgW="1038370" imgH="514422" progId="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8" y="1188"/>
                            <a:ext cx="660" cy="3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855" name="Rectangle 95"/>
              <p:cNvSpPr>
                <a:spLocks noChangeArrowheads="1"/>
              </p:cNvSpPr>
              <p:nvPr/>
            </p:nvSpPr>
            <p:spPr bwMode="auto">
              <a:xfrm>
                <a:off x="816" y="1200"/>
                <a:ext cx="432" cy="288"/>
              </a:xfrm>
              <a:prstGeom prst="rect">
                <a:avLst/>
              </a:prstGeom>
              <a:solidFill>
                <a:srgbClr val="FFFF6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개    시</a:t>
                </a:r>
              </a:p>
            </p:txBody>
          </p:sp>
        </p:grpSp>
        <p:grpSp>
          <p:nvGrpSpPr>
            <p:cNvPr id="23" name="Group 96"/>
            <p:cNvGrpSpPr>
              <a:grpSpLocks/>
            </p:cNvGrpSpPr>
            <p:nvPr/>
          </p:nvGrpSpPr>
          <p:grpSpPr bwMode="auto">
            <a:xfrm>
              <a:off x="4654476" y="2131715"/>
              <a:ext cx="990600" cy="1660525"/>
              <a:chOff x="3168" y="1190"/>
              <a:chExt cx="720" cy="1046"/>
            </a:xfrm>
          </p:grpSpPr>
          <p:pic>
            <p:nvPicPr>
              <p:cNvPr id="1269857" name="Picture 97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 l="2255"/>
              <a:stretch>
                <a:fillRect/>
              </a:stretch>
            </p:blipFill>
            <p:spPr bwMode="auto">
              <a:xfrm>
                <a:off x="3168" y="1190"/>
                <a:ext cx="720" cy="10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58" name="Rectangle 98"/>
              <p:cNvSpPr>
                <a:spLocks noChangeArrowheads="1"/>
              </p:cNvSpPr>
              <p:nvPr/>
            </p:nvSpPr>
            <p:spPr bwMode="auto">
              <a:xfrm>
                <a:off x="3216" y="1248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조직 기획</a:t>
                </a:r>
              </a:p>
            </p:txBody>
          </p:sp>
          <p:sp>
            <p:nvSpPr>
              <p:cNvPr id="1269859" name="Rectangle 99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팀 충원</a:t>
                </a:r>
              </a:p>
            </p:txBody>
          </p:sp>
          <p:sp>
            <p:nvSpPr>
              <p:cNvPr id="1269860" name="Rectangle 100"/>
              <p:cNvSpPr>
                <a:spLocks noChangeArrowheads="1"/>
              </p:cNvSpPr>
              <p:nvPr/>
            </p:nvSpPr>
            <p:spPr bwMode="auto">
              <a:xfrm>
                <a:off x="3216" y="1920"/>
                <a:ext cx="576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팀  개발</a:t>
                </a:r>
              </a:p>
            </p:txBody>
          </p:sp>
        </p:grpSp>
        <p:grpSp>
          <p:nvGrpSpPr>
            <p:cNvPr id="24" name="Group 101"/>
            <p:cNvGrpSpPr>
              <a:grpSpLocks/>
            </p:cNvGrpSpPr>
            <p:nvPr/>
          </p:nvGrpSpPr>
          <p:grpSpPr bwMode="auto">
            <a:xfrm>
              <a:off x="6711876" y="2133302"/>
              <a:ext cx="1066800" cy="3209925"/>
              <a:chOff x="4464" y="1200"/>
              <a:chExt cx="672" cy="2022"/>
            </a:xfrm>
          </p:grpSpPr>
          <p:pic>
            <p:nvPicPr>
              <p:cNvPr id="1269862" name="Picture 102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 l="1460"/>
              <a:stretch>
                <a:fillRect/>
              </a:stretch>
            </p:blipFill>
            <p:spPr bwMode="auto">
              <a:xfrm>
                <a:off x="4464" y="1200"/>
                <a:ext cx="672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63" name="Rectangle 103"/>
              <p:cNvSpPr>
                <a:spLocks noChangeArrowheads="1"/>
              </p:cNvSpPr>
              <p:nvPr/>
            </p:nvSpPr>
            <p:spPr bwMode="auto">
              <a:xfrm>
                <a:off x="4505" y="1247"/>
                <a:ext cx="531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 관리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기        획</a:t>
                </a:r>
              </a:p>
            </p:txBody>
          </p:sp>
          <p:sp>
            <p:nvSpPr>
              <p:cNvPr id="1269864" name="Rectangle 104"/>
              <p:cNvSpPr>
                <a:spLocks noChangeArrowheads="1"/>
              </p:cNvSpPr>
              <p:nvPr/>
            </p:nvSpPr>
            <p:spPr bwMode="auto">
              <a:xfrm>
                <a:off x="4505" y="1583"/>
                <a:ext cx="531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식별</a:t>
                </a:r>
              </a:p>
            </p:txBody>
          </p:sp>
          <p:sp>
            <p:nvSpPr>
              <p:cNvPr id="1269865" name="Rectangle 105"/>
              <p:cNvSpPr>
                <a:spLocks noChangeArrowheads="1"/>
              </p:cNvSpPr>
              <p:nvPr/>
            </p:nvSpPr>
            <p:spPr bwMode="auto">
              <a:xfrm>
                <a:off x="4505" y="1919"/>
                <a:ext cx="531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정성적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분석</a:t>
                </a:r>
              </a:p>
            </p:txBody>
          </p:sp>
          <p:sp>
            <p:nvSpPr>
              <p:cNvPr id="1269866" name="Rectangle 106"/>
              <p:cNvSpPr>
                <a:spLocks noChangeArrowheads="1"/>
              </p:cNvSpPr>
              <p:nvPr/>
            </p:nvSpPr>
            <p:spPr bwMode="auto">
              <a:xfrm>
                <a:off x="4512" y="2255"/>
                <a:ext cx="528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정량적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분석</a:t>
                </a:r>
              </a:p>
            </p:txBody>
          </p:sp>
          <p:graphicFrame>
            <p:nvGraphicFramePr>
              <p:cNvPr id="1269867" name="Object 107"/>
              <p:cNvGraphicFramePr>
                <a:graphicFrameLocks noChangeAspect="1"/>
              </p:cNvGraphicFramePr>
              <p:nvPr/>
            </p:nvGraphicFramePr>
            <p:xfrm>
              <a:off x="4464" y="2544"/>
              <a:ext cx="618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6" name="비트맵 이미지" r:id="rId29" imgW="980952" imgH="542857" progId="PBrush">
                      <p:embed/>
                    </p:oleObj>
                  </mc:Choice>
                  <mc:Fallback>
                    <p:oleObj name="비트맵 이미지" r:id="rId29" imgW="980952" imgH="542857" progId="PBrush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544"/>
                            <a:ext cx="618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868" name="Rectangle 108"/>
              <p:cNvSpPr>
                <a:spLocks noChangeArrowheads="1"/>
              </p:cNvSpPr>
              <p:nvPr/>
            </p:nvSpPr>
            <p:spPr bwMode="auto">
              <a:xfrm>
                <a:off x="4512" y="2592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위험대처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기     획</a:t>
                </a:r>
              </a:p>
            </p:txBody>
          </p:sp>
          <p:graphicFrame>
            <p:nvGraphicFramePr>
              <p:cNvPr id="1269869" name="Object 109"/>
              <p:cNvGraphicFramePr>
                <a:graphicFrameLocks noChangeAspect="1"/>
              </p:cNvGraphicFramePr>
              <p:nvPr/>
            </p:nvGraphicFramePr>
            <p:xfrm>
              <a:off x="4464" y="2880"/>
              <a:ext cx="618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7" name="비트맵 이미지" r:id="rId31" imgW="980952" imgH="542857" progId="PBrush">
                      <p:embed/>
                    </p:oleObj>
                  </mc:Choice>
                  <mc:Fallback>
                    <p:oleObj name="비트맵 이미지" r:id="rId31" imgW="980952" imgH="542857" progId="PBrush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880"/>
                            <a:ext cx="618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870" name="Rectangle 110"/>
              <p:cNvSpPr>
                <a:spLocks noChangeArrowheads="1"/>
              </p:cNvSpPr>
              <p:nvPr/>
            </p:nvSpPr>
            <p:spPr bwMode="auto">
              <a:xfrm>
                <a:off x="4512" y="2928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 dirty="0">
                    <a:latin typeface="굴림" charset="-127"/>
                  </a:rPr>
                  <a:t>위험 감시</a:t>
                </a:r>
              </a:p>
              <a:p>
                <a:pPr algn="ctr" eaLnBrk="1" latinLnBrk="1" hangingPunct="1"/>
                <a:r>
                  <a:rPr kumimoji="1" lang="ko-KR" altLang="en-US" sz="1800" b="1" dirty="0">
                    <a:latin typeface="굴림" charset="-127"/>
                  </a:rPr>
                  <a:t>및 통제</a:t>
                </a:r>
              </a:p>
            </p:txBody>
          </p:sp>
        </p:grpSp>
        <p:grpSp>
          <p:nvGrpSpPr>
            <p:cNvPr id="25" name="Group 111"/>
            <p:cNvGrpSpPr>
              <a:grpSpLocks/>
            </p:cNvGrpSpPr>
            <p:nvPr/>
          </p:nvGrpSpPr>
          <p:grpSpPr bwMode="auto">
            <a:xfrm>
              <a:off x="755576" y="2146002"/>
              <a:ext cx="8001000" cy="4273550"/>
              <a:chOff x="720" y="1200"/>
              <a:chExt cx="5040" cy="2692"/>
            </a:xfrm>
          </p:grpSpPr>
          <p:pic>
            <p:nvPicPr>
              <p:cNvPr id="1269872" name="Picture 112"/>
              <p:cNvPicPr>
                <a:picLocks noChangeAspect="1" noChangeArrowheads="1"/>
              </p:cNvPicPr>
              <p:nvPr/>
            </p:nvPicPr>
            <p:blipFill>
              <a:blip r:embed="rId32" cstate="print"/>
              <a:srcRect l="2255"/>
              <a:stretch>
                <a:fillRect/>
              </a:stretch>
            </p:blipFill>
            <p:spPr bwMode="auto">
              <a:xfrm>
                <a:off x="3792" y="1200"/>
                <a:ext cx="687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6" name="Group 113"/>
              <p:cNvGrpSpPr>
                <a:grpSpLocks/>
              </p:cNvGrpSpPr>
              <p:nvPr/>
            </p:nvGrpSpPr>
            <p:grpSpPr bwMode="auto">
              <a:xfrm>
                <a:off x="4464" y="1200"/>
                <a:ext cx="718" cy="1320"/>
                <a:chOff x="3696" y="1872"/>
                <a:chExt cx="718" cy="1320"/>
              </a:xfrm>
            </p:grpSpPr>
            <p:pic>
              <p:nvPicPr>
                <p:cNvPr id="1269874" name="Picture 114"/>
                <p:cNvPicPr>
                  <a:picLocks noChangeAspect="1" noChangeArrowheads="1"/>
                </p:cNvPicPr>
                <p:nvPr/>
              </p:nvPicPr>
              <p:blipFill>
                <a:blip r:embed="rId33" cstate="print"/>
                <a:srcRect l="1825"/>
                <a:stretch>
                  <a:fillRect/>
                </a:stretch>
              </p:blipFill>
              <p:spPr bwMode="auto">
                <a:xfrm>
                  <a:off x="3704" y="1872"/>
                  <a:ext cx="710" cy="10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75" name="Rectangle 115"/>
                <p:cNvSpPr>
                  <a:spLocks noChangeArrowheads="1"/>
                </p:cNvSpPr>
                <p:nvPr/>
              </p:nvSpPr>
              <p:spPr bwMode="auto">
                <a:xfrm>
                  <a:off x="3723" y="1910"/>
                  <a:ext cx="576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 관리</a:t>
                  </a:r>
                </a:p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계       획</a:t>
                  </a:r>
                </a:p>
              </p:txBody>
            </p:sp>
            <p:sp>
              <p:nvSpPr>
                <p:cNvPr id="126987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744" y="2245"/>
                  <a:ext cx="576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식별</a:t>
                  </a:r>
                </a:p>
              </p:txBody>
            </p:sp>
            <p:sp>
              <p:nvSpPr>
                <p:cNvPr id="126987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723" y="2582"/>
                  <a:ext cx="624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정성적</a:t>
                  </a:r>
                </a:p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분석</a:t>
                  </a:r>
                </a:p>
              </p:txBody>
            </p:sp>
            <p:graphicFrame>
              <p:nvGraphicFramePr>
                <p:cNvPr id="1269878" name="Object 118"/>
                <p:cNvGraphicFramePr>
                  <a:graphicFrameLocks noChangeAspect="1"/>
                </p:cNvGraphicFramePr>
                <p:nvPr/>
              </p:nvGraphicFramePr>
              <p:xfrm>
                <a:off x="3696" y="2880"/>
                <a:ext cx="672" cy="3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8" name="비트맵 이미지" r:id="rId34" imgW="1066667" imgH="495369" progId="PBrush">
                        <p:embed/>
                      </p:oleObj>
                    </mc:Choice>
                    <mc:Fallback>
                      <p:oleObj name="비트맵 이미지" r:id="rId34" imgW="1066667" imgH="495369" progId="PBrush">
                        <p:embed/>
                        <p:pic>
                          <p:nvPicPr>
                            <p:cNvPr id="0" name="Picture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6" y="2880"/>
                              <a:ext cx="672" cy="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269879" name="Rectangle 119"/>
                <p:cNvSpPr>
                  <a:spLocks noChangeArrowheads="1"/>
                </p:cNvSpPr>
                <p:nvPr/>
              </p:nvSpPr>
              <p:spPr bwMode="auto">
                <a:xfrm>
                  <a:off x="3696" y="2880"/>
                  <a:ext cx="624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정량적</a:t>
                  </a:r>
                </a:p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분석</a:t>
                  </a:r>
                </a:p>
              </p:txBody>
            </p:sp>
          </p:grpSp>
          <p:sp>
            <p:nvSpPr>
              <p:cNvPr id="1269880" name="Rectangle 120"/>
              <p:cNvSpPr>
                <a:spLocks noChangeArrowheads="1"/>
              </p:cNvSpPr>
              <p:nvPr/>
            </p:nvSpPr>
            <p:spPr bwMode="auto">
              <a:xfrm>
                <a:off x="2448" y="1248"/>
                <a:ext cx="432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50"/>
              </a:p>
            </p:txBody>
          </p:sp>
          <p:sp>
            <p:nvSpPr>
              <p:cNvPr id="1269881" name="Text Box 121"/>
              <p:cNvSpPr txBox="1">
                <a:spLocks noChangeArrowheads="1"/>
              </p:cNvSpPr>
              <p:nvPr/>
            </p:nvSpPr>
            <p:spPr bwMode="auto">
              <a:xfrm>
                <a:off x="3408" y="1200"/>
                <a:ext cx="116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latinLnBrk="1" hangingPunct="1"/>
                <a:endParaRPr kumimoji="1" lang="ko-KR" altLang="en-US" sz="1050"/>
              </a:p>
            </p:txBody>
          </p:sp>
          <p:pic>
            <p:nvPicPr>
              <p:cNvPr id="1269882" name="Picture 122"/>
              <p:cNvPicPr>
                <a:picLocks noChangeAspect="1" noChangeArrowheads="1"/>
              </p:cNvPicPr>
              <p:nvPr/>
            </p:nvPicPr>
            <p:blipFill>
              <a:blip r:embed="rId36" cstate="print"/>
              <a:srcRect l="2649" t="5661" r="2208" b="1257"/>
              <a:stretch>
                <a:fillRect/>
              </a:stretch>
            </p:blipFill>
            <p:spPr bwMode="auto">
              <a:xfrm>
                <a:off x="1968" y="3631"/>
                <a:ext cx="800" cy="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3" name="Picture 123"/>
              <p:cNvPicPr>
                <a:picLocks noChangeAspect="1" noChangeArrowheads="1"/>
              </p:cNvPicPr>
              <p:nvPr/>
            </p:nvPicPr>
            <p:blipFill>
              <a:blip r:embed="rId37" cstate="print"/>
              <a:srcRect l="1515" t="2222"/>
              <a:stretch>
                <a:fillRect/>
              </a:stretch>
            </p:blipFill>
            <p:spPr bwMode="auto">
              <a:xfrm>
                <a:off x="757" y="2216"/>
                <a:ext cx="687" cy="6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4" name="Picture 124"/>
              <p:cNvPicPr>
                <a:picLocks noChangeAspect="1" noChangeArrowheads="1"/>
              </p:cNvPicPr>
              <p:nvPr/>
            </p:nvPicPr>
            <p:blipFill>
              <a:blip r:embed="rId38" cstate="print"/>
              <a:srcRect l="2380"/>
              <a:stretch>
                <a:fillRect/>
              </a:stretch>
            </p:blipFill>
            <p:spPr bwMode="auto">
              <a:xfrm>
                <a:off x="1412" y="1200"/>
                <a:ext cx="650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5" name="Picture 125"/>
              <p:cNvPicPr>
                <a:picLocks noChangeAspect="1" noChangeArrowheads="1"/>
              </p:cNvPicPr>
              <p:nvPr/>
            </p:nvPicPr>
            <p:blipFill>
              <a:blip r:embed="rId39" cstate="print"/>
              <a:srcRect l="3447"/>
              <a:stretch>
                <a:fillRect/>
              </a:stretch>
            </p:blipFill>
            <p:spPr bwMode="auto">
              <a:xfrm>
                <a:off x="2030" y="1201"/>
                <a:ext cx="592" cy="10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6" name="Picture 126"/>
              <p:cNvPicPr>
                <a:picLocks noChangeAspect="1" noChangeArrowheads="1"/>
              </p:cNvPicPr>
              <p:nvPr/>
            </p:nvPicPr>
            <p:blipFill>
              <a:blip r:embed="rId40" cstate="print"/>
              <a:srcRect l="2499"/>
              <a:stretch>
                <a:fillRect/>
              </a:stretch>
            </p:blipFill>
            <p:spPr bwMode="auto">
              <a:xfrm>
                <a:off x="2588" y="1204"/>
                <a:ext cx="618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7" name="Picture 127"/>
              <p:cNvPicPr>
                <a:picLocks noChangeAspect="1" noChangeArrowheads="1"/>
              </p:cNvPicPr>
              <p:nvPr/>
            </p:nvPicPr>
            <p:blipFill>
              <a:blip r:embed="rId41" cstate="print"/>
              <a:srcRect l="3787"/>
              <a:stretch>
                <a:fillRect/>
              </a:stretch>
            </p:blipFill>
            <p:spPr bwMode="auto">
              <a:xfrm>
                <a:off x="3175" y="1204"/>
                <a:ext cx="671" cy="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8" name="Picture 128"/>
              <p:cNvPicPr>
                <a:picLocks noChangeAspect="1" noChangeArrowheads="1"/>
              </p:cNvPicPr>
              <p:nvPr/>
            </p:nvPicPr>
            <p:blipFill>
              <a:blip r:embed="rId42" cstate="print"/>
              <a:srcRect l="2083"/>
              <a:stretch>
                <a:fillRect/>
              </a:stretch>
            </p:blipFill>
            <p:spPr bwMode="auto">
              <a:xfrm>
                <a:off x="5139" y="1218"/>
                <a:ext cx="621" cy="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89" name="Rectangle 129"/>
              <p:cNvSpPr>
                <a:spLocks noChangeArrowheads="1"/>
              </p:cNvSpPr>
              <p:nvPr/>
            </p:nvSpPr>
            <p:spPr bwMode="auto">
              <a:xfrm>
                <a:off x="843" y="2257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정의</a:t>
                </a:r>
              </a:p>
            </p:txBody>
          </p:sp>
          <p:sp>
            <p:nvSpPr>
              <p:cNvPr id="1269890" name="Rectangle 130"/>
              <p:cNvSpPr>
                <a:spLocks noChangeArrowheads="1"/>
              </p:cNvSpPr>
              <p:nvPr/>
            </p:nvSpPr>
            <p:spPr bwMode="auto">
              <a:xfrm>
                <a:off x="843" y="2593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계획</a:t>
                </a:r>
              </a:p>
            </p:txBody>
          </p:sp>
          <p:sp>
            <p:nvSpPr>
              <p:cNvPr id="1269891" name="Rectangle 131"/>
              <p:cNvSpPr>
                <a:spLocks noChangeArrowheads="1"/>
              </p:cNvSpPr>
              <p:nvPr/>
            </p:nvSpPr>
            <p:spPr bwMode="auto">
              <a:xfrm>
                <a:off x="1467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활동 정의</a:t>
                </a:r>
              </a:p>
            </p:txBody>
          </p:sp>
          <p:sp>
            <p:nvSpPr>
              <p:cNvPr id="1269892" name="Rectangle 132"/>
              <p:cNvSpPr>
                <a:spLocks noChangeArrowheads="1"/>
              </p:cNvSpPr>
              <p:nvPr/>
            </p:nvSpPr>
            <p:spPr bwMode="auto">
              <a:xfrm>
                <a:off x="1467" y="1537"/>
                <a:ext cx="528" cy="288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활동 순서</a:t>
                </a:r>
              </a:p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배      열</a:t>
                </a:r>
              </a:p>
            </p:txBody>
          </p:sp>
          <p:sp>
            <p:nvSpPr>
              <p:cNvPr id="1269893" name="Rectangle 133"/>
              <p:cNvSpPr>
                <a:spLocks noChangeArrowheads="1"/>
              </p:cNvSpPr>
              <p:nvPr/>
            </p:nvSpPr>
            <p:spPr bwMode="auto">
              <a:xfrm>
                <a:off x="1467" y="1921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활동 기간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산       정</a:t>
                </a:r>
              </a:p>
            </p:txBody>
          </p:sp>
          <p:sp>
            <p:nvSpPr>
              <p:cNvPr id="1269894" name="Rectangle 134"/>
              <p:cNvSpPr>
                <a:spLocks noChangeArrowheads="1"/>
              </p:cNvSpPr>
              <p:nvPr/>
            </p:nvSpPr>
            <p:spPr bwMode="auto">
              <a:xfrm>
                <a:off x="1419" y="2209"/>
                <a:ext cx="576" cy="288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일정 개발</a:t>
                </a:r>
              </a:p>
            </p:txBody>
          </p:sp>
          <p:sp>
            <p:nvSpPr>
              <p:cNvPr id="1269895" name="Rectangle 135"/>
              <p:cNvSpPr>
                <a:spLocks noChangeArrowheads="1"/>
              </p:cNvSpPr>
              <p:nvPr/>
            </p:nvSpPr>
            <p:spPr bwMode="auto">
              <a:xfrm>
                <a:off x="2043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자원 계획</a:t>
                </a:r>
              </a:p>
            </p:txBody>
          </p:sp>
          <p:sp>
            <p:nvSpPr>
              <p:cNvPr id="1269896" name="Rectangle 136"/>
              <p:cNvSpPr>
                <a:spLocks noChangeArrowheads="1"/>
              </p:cNvSpPr>
              <p:nvPr/>
            </p:nvSpPr>
            <p:spPr bwMode="auto">
              <a:xfrm>
                <a:off x="2043" y="1585"/>
                <a:ext cx="528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원가 산정</a:t>
                </a:r>
              </a:p>
            </p:txBody>
          </p:sp>
          <p:sp>
            <p:nvSpPr>
              <p:cNvPr id="1269897" name="Rectangle 137"/>
              <p:cNvSpPr>
                <a:spLocks noChangeArrowheads="1"/>
              </p:cNvSpPr>
              <p:nvPr/>
            </p:nvSpPr>
            <p:spPr bwMode="auto">
              <a:xfrm>
                <a:off x="2043" y="1921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원가 예산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편       성</a:t>
                </a:r>
              </a:p>
            </p:txBody>
          </p:sp>
          <p:sp>
            <p:nvSpPr>
              <p:cNvPr id="1269898" name="Rectangle 138"/>
              <p:cNvSpPr>
                <a:spLocks noChangeArrowheads="1"/>
              </p:cNvSpPr>
              <p:nvPr/>
            </p:nvSpPr>
            <p:spPr bwMode="auto">
              <a:xfrm>
                <a:off x="2619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품질 계획</a:t>
                </a:r>
              </a:p>
            </p:txBody>
          </p:sp>
          <p:sp>
            <p:nvSpPr>
              <p:cNvPr id="1269899" name="Rectangle 139"/>
              <p:cNvSpPr>
                <a:spLocks noChangeArrowheads="1"/>
              </p:cNvSpPr>
              <p:nvPr/>
            </p:nvSpPr>
            <p:spPr bwMode="auto">
              <a:xfrm>
                <a:off x="3216" y="1248"/>
                <a:ext cx="528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조직 계획</a:t>
                </a:r>
              </a:p>
            </p:txBody>
          </p:sp>
          <p:sp>
            <p:nvSpPr>
              <p:cNvPr id="1269900" name="Rectangle 140"/>
              <p:cNvSpPr>
                <a:spLocks noChangeArrowheads="1"/>
              </p:cNvSpPr>
              <p:nvPr/>
            </p:nvSpPr>
            <p:spPr bwMode="auto">
              <a:xfrm>
                <a:off x="3243" y="1585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팀 충원</a:t>
                </a:r>
              </a:p>
            </p:txBody>
          </p:sp>
          <p:sp>
            <p:nvSpPr>
              <p:cNvPr id="1269901" name="Rectangle 141"/>
              <p:cNvSpPr>
                <a:spLocks noChangeArrowheads="1"/>
              </p:cNvSpPr>
              <p:nvPr/>
            </p:nvSpPr>
            <p:spPr bwMode="auto">
              <a:xfrm>
                <a:off x="3840" y="1248"/>
                <a:ext cx="576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의사소통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계      획</a:t>
                </a:r>
              </a:p>
            </p:txBody>
          </p:sp>
          <p:sp>
            <p:nvSpPr>
              <p:cNvPr id="1269902" name="Rectangle 142"/>
              <p:cNvSpPr>
                <a:spLocks noChangeArrowheads="1"/>
              </p:cNvSpPr>
              <p:nvPr/>
            </p:nvSpPr>
            <p:spPr bwMode="auto">
              <a:xfrm>
                <a:off x="5163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조달 계획</a:t>
                </a:r>
              </a:p>
            </p:txBody>
          </p:sp>
          <p:sp>
            <p:nvSpPr>
              <p:cNvPr id="1269903" name="Rectangle 143"/>
              <p:cNvSpPr>
                <a:spLocks noChangeArrowheads="1"/>
              </p:cNvSpPr>
              <p:nvPr/>
            </p:nvSpPr>
            <p:spPr bwMode="auto">
              <a:xfrm>
                <a:off x="5163" y="1585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주문 계획</a:t>
                </a:r>
              </a:p>
            </p:txBody>
          </p:sp>
          <p:sp>
            <p:nvSpPr>
              <p:cNvPr id="1269904" name="Rectangle 144"/>
              <p:cNvSpPr>
                <a:spLocks noChangeArrowheads="1"/>
              </p:cNvSpPr>
              <p:nvPr/>
            </p:nvSpPr>
            <p:spPr bwMode="auto">
              <a:xfrm>
                <a:off x="2043" y="3649"/>
                <a:ext cx="672" cy="192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프로젝트 계획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개발</a:t>
                </a:r>
              </a:p>
            </p:txBody>
          </p:sp>
          <p:sp>
            <p:nvSpPr>
              <p:cNvPr id="1269905" name="Rectangle 145"/>
              <p:cNvSpPr>
                <a:spLocks noChangeArrowheads="1"/>
              </p:cNvSpPr>
              <p:nvPr/>
            </p:nvSpPr>
            <p:spPr bwMode="auto">
              <a:xfrm>
                <a:off x="720" y="2164"/>
                <a:ext cx="672" cy="7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50"/>
              </a:p>
            </p:txBody>
          </p:sp>
          <p:sp>
            <p:nvSpPr>
              <p:cNvPr id="1269906" name="Rectangle 146"/>
              <p:cNvSpPr>
                <a:spLocks noChangeArrowheads="1"/>
              </p:cNvSpPr>
              <p:nvPr/>
            </p:nvSpPr>
            <p:spPr bwMode="auto">
              <a:xfrm>
                <a:off x="1248" y="2548"/>
                <a:ext cx="288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50"/>
              </a:p>
            </p:txBody>
          </p:sp>
          <p:graphicFrame>
            <p:nvGraphicFramePr>
              <p:cNvPr id="1269907" name="Object 147"/>
              <p:cNvGraphicFramePr>
                <a:graphicFrameLocks noChangeAspect="1"/>
              </p:cNvGraphicFramePr>
              <p:nvPr/>
            </p:nvGraphicFramePr>
            <p:xfrm>
              <a:off x="768" y="1536"/>
              <a:ext cx="624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" name="Image" r:id="rId43" imgW="1308398" imgH="1334275" progId="">
                      <p:embed/>
                    </p:oleObj>
                  </mc:Choice>
                  <mc:Fallback>
                    <p:oleObj name="Image" r:id="rId43" imgW="1308398" imgH="1334275" progId="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1536"/>
                            <a:ext cx="624" cy="6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>
                            <a:outerShdw dist="35921" dir="2700000" algn="ctr" rotWithShape="0">
                              <a:srgbClr val="BDBDBD">
                                <a:alpha val="50000"/>
                              </a:srgbClr>
                            </a:outerShd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908" name="Rectangle 148"/>
              <p:cNvSpPr>
                <a:spLocks noChangeArrowheads="1"/>
              </p:cNvSpPr>
              <p:nvPr/>
            </p:nvSpPr>
            <p:spPr bwMode="auto">
              <a:xfrm>
                <a:off x="864" y="1632"/>
                <a:ext cx="432" cy="144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정의</a:t>
                </a:r>
              </a:p>
            </p:txBody>
          </p:sp>
          <p:sp>
            <p:nvSpPr>
              <p:cNvPr id="1269909" name="Rectangle 149"/>
              <p:cNvSpPr>
                <a:spLocks noChangeArrowheads="1"/>
              </p:cNvSpPr>
              <p:nvPr/>
            </p:nvSpPr>
            <p:spPr bwMode="auto">
              <a:xfrm>
                <a:off x="864" y="1968"/>
                <a:ext cx="432" cy="144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계획</a:t>
                </a:r>
              </a:p>
            </p:txBody>
          </p:sp>
          <p:graphicFrame>
            <p:nvGraphicFramePr>
              <p:cNvPr id="1269910" name="Object 150"/>
              <p:cNvGraphicFramePr>
                <a:graphicFrameLocks noChangeAspect="1"/>
              </p:cNvGraphicFramePr>
              <p:nvPr/>
            </p:nvGraphicFramePr>
            <p:xfrm>
              <a:off x="768" y="2208"/>
              <a:ext cx="618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0" name="비트맵 이미지" r:id="rId45" imgW="980952" imgH="1076475" progId="">
                      <p:embed/>
                    </p:oleObj>
                  </mc:Choice>
                  <mc:Fallback>
                    <p:oleObj name="비트맵 이미지" r:id="rId45" imgW="980952" imgH="1076475" progId="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2208"/>
                            <a:ext cx="618" cy="6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69911" name="Object 151"/>
              <p:cNvGraphicFramePr>
                <a:graphicFrameLocks noChangeAspect="1"/>
              </p:cNvGraphicFramePr>
              <p:nvPr/>
            </p:nvGraphicFramePr>
            <p:xfrm>
              <a:off x="4464" y="2544"/>
              <a:ext cx="666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1" name="비트맵 이미지" r:id="rId47" imgW="1057423" imgH="523810" progId="PBrush">
                      <p:embed/>
                    </p:oleObj>
                  </mc:Choice>
                  <mc:Fallback>
                    <p:oleObj name="비트맵 이미지" r:id="rId47" imgW="1057423" imgH="523810" progId="PBrush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544"/>
                            <a:ext cx="666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912" name="Rectangle 152"/>
              <p:cNvSpPr>
                <a:spLocks noChangeArrowheads="1"/>
              </p:cNvSpPr>
              <p:nvPr/>
            </p:nvSpPr>
            <p:spPr bwMode="auto">
              <a:xfrm>
                <a:off x="4560" y="2544"/>
                <a:ext cx="480" cy="288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위험 대처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계       획</a:t>
                </a:r>
              </a:p>
            </p:txBody>
          </p:sp>
        </p:grpSp>
        <p:grpSp>
          <p:nvGrpSpPr>
            <p:cNvPr id="27" name="Group 153"/>
            <p:cNvGrpSpPr>
              <a:grpSpLocks/>
            </p:cNvGrpSpPr>
            <p:nvPr/>
          </p:nvGrpSpPr>
          <p:grpSpPr bwMode="auto">
            <a:xfrm>
              <a:off x="5645076" y="3733502"/>
              <a:ext cx="3124200" cy="1668463"/>
              <a:chOff x="3792" y="2208"/>
              <a:chExt cx="1968" cy="1051"/>
            </a:xfrm>
          </p:grpSpPr>
          <p:sp>
            <p:nvSpPr>
              <p:cNvPr id="1269914" name="Rectangle 154"/>
              <p:cNvSpPr>
                <a:spLocks noChangeArrowheads="1"/>
              </p:cNvSpPr>
              <p:nvPr/>
            </p:nvSpPr>
            <p:spPr bwMode="auto">
              <a:xfrm>
                <a:off x="3843" y="2254"/>
                <a:ext cx="533" cy="242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행정 마감</a:t>
                </a:r>
              </a:p>
            </p:txBody>
          </p:sp>
          <p:pic>
            <p:nvPicPr>
              <p:cNvPr id="1269915" name="Picture 155"/>
              <p:cNvPicPr>
                <a:picLocks noChangeAspect="1" noChangeArrowheads="1"/>
              </p:cNvPicPr>
              <p:nvPr/>
            </p:nvPicPr>
            <p:blipFill>
              <a:blip r:embed="rId49" cstate="print"/>
              <a:srcRect r="6015"/>
              <a:stretch>
                <a:fillRect/>
              </a:stretch>
            </p:blipFill>
            <p:spPr bwMode="auto">
              <a:xfrm>
                <a:off x="3792" y="2208"/>
                <a:ext cx="672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16" name="Picture 156"/>
              <p:cNvPicPr>
                <a:picLocks noChangeAspect="1" noChangeArrowheads="1"/>
              </p:cNvPicPr>
              <p:nvPr/>
            </p:nvPicPr>
            <p:blipFill>
              <a:blip r:embed="rId50" cstate="print"/>
              <a:srcRect t="4109" r="4372"/>
              <a:stretch>
                <a:fillRect/>
              </a:stretch>
            </p:blipFill>
            <p:spPr bwMode="auto">
              <a:xfrm>
                <a:off x="5088" y="2889"/>
                <a:ext cx="672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917" name="Rectangle 157"/>
              <p:cNvSpPr>
                <a:spLocks noChangeArrowheads="1"/>
              </p:cNvSpPr>
              <p:nvPr/>
            </p:nvSpPr>
            <p:spPr bwMode="auto">
              <a:xfrm>
                <a:off x="3840" y="2256"/>
                <a:ext cx="528" cy="240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행정적</a:t>
                </a:r>
              </a:p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종     </a:t>
                </a:r>
                <a:r>
                  <a:rPr kumimoji="1" lang="ko-KR" altLang="en-US" sz="1100" b="1" dirty="0" err="1">
                    <a:solidFill>
                      <a:schemeClr val="bg1"/>
                    </a:solidFill>
                    <a:latin typeface="굴림" charset="-127"/>
                  </a:rPr>
                  <a:t>료</a:t>
                </a:r>
                <a:endParaRPr kumimoji="1" lang="ko-KR" altLang="en-US" sz="1100" b="1" dirty="0">
                  <a:solidFill>
                    <a:schemeClr val="bg1"/>
                  </a:solidFill>
                  <a:latin typeface="굴림" charset="-127"/>
                </a:endParaRPr>
              </a:p>
            </p:txBody>
          </p:sp>
          <p:sp>
            <p:nvSpPr>
              <p:cNvPr id="1269918" name="Rectangle 158"/>
              <p:cNvSpPr>
                <a:spLocks noChangeArrowheads="1"/>
              </p:cNvSpPr>
              <p:nvPr/>
            </p:nvSpPr>
            <p:spPr bwMode="auto">
              <a:xfrm>
                <a:off x="5136" y="2928"/>
                <a:ext cx="574" cy="240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계약 종결</a:t>
                </a:r>
              </a:p>
            </p:txBody>
          </p:sp>
        </p:grpSp>
        <p:grpSp>
          <p:nvGrpSpPr>
            <p:cNvPr id="28" name="Group 159"/>
            <p:cNvGrpSpPr>
              <a:grpSpLocks/>
            </p:cNvGrpSpPr>
            <p:nvPr/>
          </p:nvGrpSpPr>
          <p:grpSpPr bwMode="auto">
            <a:xfrm>
              <a:off x="768276" y="2679402"/>
              <a:ext cx="8001000" cy="3733800"/>
              <a:chOff x="720" y="1544"/>
              <a:chExt cx="5040" cy="2352"/>
            </a:xfrm>
          </p:grpSpPr>
          <p:sp>
            <p:nvSpPr>
              <p:cNvPr id="1269920" name="Rectangle 160"/>
              <p:cNvSpPr>
                <a:spLocks noChangeArrowheads="1"/>
              </p:cNvSpPr>
              <p:nvPr/>
            </p:nvSpPr>
            <p:spPr bwMode="auto">
              <a:xfrm>
                <a:off x="2822" y="2000"/>
                <a:ext cx="116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latinLnBrk="1" hangingPunct="1"/>
                <a:endParaRPr kumimoji="1" lang="ko-KR" altLang="en-US" sz="1050" b="1">
                  <a:solidFill>
                    <a:srgbClr val="00008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G Omega" pitchFamily="34" charset="0"/>
                </a:endParaRPr>
              </a:p>
            </p:txBody>
          </p:sp>
          <p:grpSp>
            <p:nvGrpSpPr>
              <p:cNvPr id="29" name="Group 161"/>
              <p:cNvGrpSpPr>
                <a:grpSpLocks noChangeAspect="1"/>
              </p:cNvGrpSpPr>
              <p:nvPr/>
            </p:nvGrpSpPr>
            <p:grpSpPr bwMode="auto">
              <a:xfrm>
                <a:off x="740" y="1544"/>
                <a:ext cx="5020" cy="2352"/>
                <a:chOff x="39" y="1386"/>
                <a:chExt cx="5703" cy="2672"/>
              </a:xfrm>
            </p:grpSpPr>
            <p:pic>
              <p:nvPicPr>
                <p:cNvPr id="1269922" name="Picture 162"/>
                <p:cNvPicPr>
                  <a:picLocks noChangeAspect="1" noChangeArrowheads="1"/>
                </p:cNvPicPr>
                <p:nvPr/>
              </p:nvPicPr>
              <p:blipFill>
                <a:blip r:embed="rId51" cstate="print"/>
                <a:srcRect l="1399" t="5661" r="1865" b="1257"/>
                <a:stretch>
                  <a:fillRect/>
                </a:stretch>
              </p:blipFill>
              <p:spPr bwMode="auto">
                <a:xfrm>
                  <a:off x="2444" y="3762"/>
                  <a:ext cx="830" cy="2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3" name="Picture 163"/>
                <p:cNvPicPr>
                  <a:picLocks noChangeAspect="1" noChangeArrowheads="1"/>
                </p:cNvPicPr>
                <p:nvPr/>
              </p:nvPicPr>
              <p:blipFill>
                <a:blip r:embed="rId52" cstate="print"/>
                <a:srcRect t="4109" r="5000"/>
                <a:stretch>
                  <a:fillRect/>
                </a:stretch>
              </p:blipFill>
              <p:spPr bwMode="auto">
                <a:xfrm>
                  <a:off x="2118" y="1386"/>
                  <a:ext cx="684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4" name="Picture 164"/>
                <p:cNvPicPr>
                  <a:picLocks noChangeAspect="1" noChangeArrowheads="1"/>
                </p:cNvPicPr>
                <p:nvPr/>
              </p:nvPicPr>
              <p:blipFill>
                <a:blip r:embed="rId53" cstate="print"/>
                <a:srcRect t="4109"/>
                <a:stretch>
                  <a:fillRect/>
                </a:stretch>
              </p:blipFill>
              <p:spPr bwMode="auto">
                <a:xfrm>
                  <a:off x="39" y="2908"/>
                  <a:ext cx="792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5" name="Picture 165"/>
                <p:cNvPicPr>
                  <a:picLocks noChangeAspect="1" noChangeArrowheads="1"/>
                </p:cNvPicPr>
                <p:nvPr/>
              </p:nvPicPr>
              <p:blipFill>
                <a:blip r:embed="rId54" cstate="print"/>
                <a:srcRect l="1503" t="4109"/>
                <a:stretch>
                  <a:fillRect/>
                </a:stretch>
              </p:blipFill>
              <p:spPr bwMode="auto">
                <a:xfrm>
                  <a:off x="2784" y="1773"/>
                  <a:ext cx="786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6" name="Picture 166"/>
                <p:cNvPicPr>
                  <a:picLocks noChangeAspect="1" noChangeArrowheads="1"/>
                </p:cNvPicPr>
                <p:nvPr/>
              </p:nvPicPr>
              <p:blipFill>
                <a:blip r:embed="rId55" cstate="print"/>
                <a:srcRect l="3008" t="4109" r="4512"/>
                <a:stretch>
                  <a:fillRect/>
                </a:stretch>
              </p:blipFill>
              <p:spPr bwMode="auto">
                <a:xfrm>
                  <a:off x="3534" y="1398"/>
                  <a:ext cx="738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7" name="Picture 167"/>
                <p:cNvPicPr>
                  <a:picLocks noChangeAspect="1" noChangeArrowheads="1"/>
                </p:cNvPicPr>
                <p:nvPr/>
              </p:nvPicPr>
              <p:blipFill>
                <a:blip r:embed="rId56" cstate="print"/>
                <a:srcRect l="1639" t="1515"/>
                <a:stretch>
                  <a:fillRect/>
                </a:stretch>
              </p:blipFill>
              <p:spPr bwMode="auto">
                <a:xfrm>
                  <a:off x="5022" y="1788"/>
                  <a:ext cx="720" cy="11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69928" name="Rectangle 168"/>
              <p:cNvSpPr>
                <a:spLocks noChangeArrowheads="1"/>
              </p:cNvSpPr>
              <p:nvPr/>
            </p:nvSpPr>
            <p:spPr bwMode="auto">
              <a:xfrm>
                <a:off x="2608" y="1589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품질 보증</a:t>
                </a:r>
              </a:p>
            </p:txBody>
          </p:sp>
          <p:sp>
            <p:nvSpPr>
              <p:cNvPr id="1269929" name="Rectangle 169"/>
              <p:cNvSpPr>
                <a:spLocks noChangeArrowheads="1"/>
              </p:cNvSpPr>
              <p:nvPr/>
            </p:nvSpPr>
            <p:spPr bwMode="auto">
              <a:xfrm>
                <a:off x="3184" y="1925"/>
                <a:ext cx="576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900" b="1">
                    <a:solidFill>
                      <a:schemeClr val="bg1"/>
                    </a:solidFill>
                    <a:latin typeface="굴림" charset="-127"/>
                  </a:rPr>
                  <a:t>팀 개발</a:t>
                </a:r>
              </a:p>
            </p:txBody>
          </p:sp>
          <p:sp>
            <p:nvSpPr>
              <p:cNvPr id="1269930" name="Rectangle 170"/>
              <p:cNvSpPr>
                <a:spLocks noChangeArrowheads="1"/>
              </p:cNvSpPr>
              <p:nvPr/>
            </p:nvSpPr>
            <p:spPr bwMode="auto">
              <a:xfrm>
                <a:off x="3856" y="1589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정보 배포</a:t>
                </a:r>
              </a:p>
            </p:txBody>
          </p:sp>
          <p:sp>
            <p:nvSpPr>
              <p:cNvPr id="1269931" name="Rectangle 171"/>
              <p:cNvSpPr>
                <a:spLocks noChangeArrowheads="1"/>
              </p:cNvSpPr>
              <p:nvPr/>
            </p:nvSpPr>
            <p:spPr bwMode="auto">
              <a:xfrm>
                <a:off x="5152" y="1925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주    문</a:t>
                </a:r>
              </a:p>
            </p:txBody>
          </p:sp>
          <p:sp>
            <p:nvSpPr>
              <p:cNvPr id="1269932" name="Rectangle 172"/>
              <p:cNvSpPr>
                <a:spLocks noChangeArrowheads="1"/>
              </p:cNvSpPr>
              <p:nvPr/>
            </p:nvSpPr>
            <p:spPr bwMode="auto">
              <a:xfrm>
                <a:off x="5200" y="2261"/>
                <a:ext cx="432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공급선</a:t>
                </a:r>
              </a:p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선    정</a:t>
                </a:r>
              </a:p>
            </p:txBody>
          </p:sp>
          <p:sp>
            <p:nvSpPr>
              <p:cNvPr id="1269933" name="Rectangle 173"/>
              <p:cNvSpPr>
                <a:spLocks noChangeArrowheads="1"/>
              </p:cNvSpPr>
              <p:nvPr/>
            </p:nvSpPr>
            <p:spPr bwMode="auto">
              <a:xfrm>
                <a:off x="5200" y="2597"/>
                <a:ext cx="432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행    정</a:t>
                </a:r>
              </a:p>
            </p:txBody>
          </p:sp>
          <p:sp>
            <p:nvSpPr>
              <p:cNvPr id="1269934" name="Rectangle 174"/>
              <p:cNvSpPr>
                <a:spLocks noChangeArrowheads="1"/>
              </p:cNvSpPr>
              <p:nvPr/>
            </p:nvSpPr>
            <p:spPr bwMode="auto">
              <a:xfrm>
                <a:off x="784" y="2933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900" b="1">
                    <a:solidFill>
                      <a:schemeClr val="bg1"/>
                    </a:solidFill>
                    <a:latin typeface="굴림" charset="-127"/>
                  </a:rPr>
                  <a:t>범위 검증</a:t>
                </a:r>
              </a:p>
            </p:txBody>
          </p:sp>
          <p:sp>
            <p:nvSpPr>
              <p:cNvPr id="1269935" name="Rectangle 175"/>
              <p:cNvSpPr>
                <a:spLocks noChangeArrowheads="1"/>
              </p:cNvSpPr>
              <p:nvPr/>
            </p:nvSpPr>
            <p:spPr bwMode="auto">
              <a:xfrm>
                <a:off x="2896" y="3653"/>
                <a:ext cx="624" cy="192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00" b="1" dirty="0">
                    <a:solidFill>
                      <a:schemeClr val="bg1"/>
                    </a:solidFill>
                    <a:latin typeface="굴림" charset="-127"/>
                  </a:rPr>
                  <a:t>프로젝트 계획</a:t>
                </a:r>
              </a:p>
              <a:p>
                <a:pPr algn="ctr" eaLnBrk="1" latinLnBrk="1" hangingPunct="1"/>
                <a:r>
                  <a:rPr kumimoji="1" lang="ko-KR" altLang="en-US" sz="1000" b="1" dirty="0">
                    <a:solidFill>
                      <a:schemeClr val="bg1"/>
                    </a:solidFill>
                    <a:latin typeface="굴림" charset="-127"/>
                  </a:rPr>
                  <a:t>실행</a:t>
                </a:r>
              </a:p>
            </p:txBody>
          </p:sp>
          <p:sp>
            <p:nvSpPr>
              <p:cNvPr id="1269936" name="Rectangle 176"/>
              <p:cNvSpPr>
                <a:spLocks noChangeArrowheads="1"/>
              </p:cNvSpPr>
              <p:nvPr/>
            </p:nvSpPr>
            <p:spPr bwMode="auto">
              <a:xfrm>
                <a:off x="720" y="2840"/>
                <a:ext cx="720" cy="4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900"/>
              </a:p>
            </p:txBody>
          </p:sp>
        </p:grpSp>
        <p:grpSp>
          <p:nvGrpSpPr>
            <p:cNvPr id="30" name="Group 177"/>
            <p:cNvGrpSpPr>
              <a:grpSpLocks/>
            </p:cNvGrpSpPr>
            <p:nvPr/>
          </p:nvGrpSpPr>
          <p:grpSpPr bwMode="auto">
            <a:xfrm>
              <a:off x="863526" y="3225502"/>
              <a:ext cx="6969125" cy="3195638"/>
              <a:chOff x="780" y="1888"/>
              <a:chExt cx="4390" cy="2013"/>
            </a:xfrm>
          </p:grpSpPr>
          <p:sp>
            <p:nvSpPr>
              <p:cNvPr id="1269938" name="Rectangle 178"/>
              <p:cNvSpPr>
                <a:spLocks noChangeArrowheads="1"/>
              </p:cNvSpPr>
              <p:nvPr/>
            </p:nvSpPr>
            <p:spPr bwMode="auto">
              <a:xfrm>
                <a:off x="859" y="260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범위 계획</a:t>
                </a:r>
              </a:p>
            </p:txBody>
          </p:sp>
          <p:sp>
            <p:nvSpPr>
              <p:cNvPr id="1269939" name="Rectangle 179"/>
              <p:cNvSpPr>
                <a:spLocks noChangeArrowheads="1"/>
              </p:cNvSpPr>
              <p:nvPr/>
            </p:nvSpPr>
            <p:spPr bwMode="auto">
              <a:xfrm>
                <a:off x="1264" y="2564"/>
                <a:ext cx="288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100"/>
              </a:p>
            </p:txBody>
          </p:sp>
          <p:graphicFrame>
            <p:nvGraphicFramePr>
              <p:cNvPr id="1269940" name="Object 180"/>
              <p:cNvGraphicFramePr>
                <a:graphicFrameLocks noChangeAspect="1"/>
              </p:cNvGraphicFramePr>
              <p:nvPr/>
            </p:nvGraphicFramePr>
            <p:xfrm>
              <a:off x="784" y="2560"/>
              <a:ext cx="62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2" name="Image" r:id="rId57" imgW="1334275" imgH="711362" progId="">
                      <p:embed/>
                    </p:oleObj>
                  </mc:Choice>
                  <mc:Fallback>
                    <p:oleObj name="Image" r:id="rId57" imgW="1334275" imgH="711362" progId="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4" y="2560"/>
                            <a:ext cx="624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269941" name="Picture 181"/>
              <p:cNvPicPr>
                <a:picLocks noChangeAspect="1" noChangeArrowheads="1"/>
              </p:cNvPicPr>
              <p:nvPr/>
            </p:nvPicPr>
            <p:blipFill>
              <a:blip r:embed="rId59" cstate="print"/>
              <a:srcRect l="1198" t="3773" r="1198" b="2516"/>
              <a:stretch>
                <a:fillRect/>
              </a:stretch>
            </p:blipFill>
            <p:spPr bwMode="auto">
              <a:xfrm>
                <a:off x="3665" y="3639"/>
                <a:ext cx="86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2" name="Picture 182"/>
              <p:cNvPicPr>
                <a:picLocks noChangeAspect="1" noChangeArrowheads="1"/>
              </p:cNvPicPr>
              <p:nvPr/>
            </p:nvPicPr>
            <p:blipFill>
              <a:blip r:embed="rId60" cstate="print"/>
              <a:srcRect l="2380" t="4109"/>
              <a:stretch>
                <a:fillRect/>
              </a:stretch>
            </p:blipFill>
            <p:spPr bwMode="auto">
              <a:xfrm>
                <a:off x="1397" y="2553"/>
                <a:ext cx="653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3" name="Picture 183"/>
              <p:cNvPicPr>
                <a:picLocks noChangeAspect="1" noChangeArrowheads="1"/>
              </p:cNvPicPr>
              <p:nvPr/>
            </p:nvPicPr>
            <p:blipFill>
              <a:blip r:embed="rId61" cstate="print"/>
              <a:srcRect l="1724" t="4167"/>
              <a:stretch>
                <a:fillRect/>
              </a:stretch>
            </p:blipFill>
            <p:spPr bwMode="auto">
              <a:xfrm>
                <a:off x="2016" y="2229"/>
                <a:ext cx="605" cy="3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4" name="Picture 184"/>
              <p:cNvPicPr>
                <a:picLocks noChangeAspect="1" noChangeArrowheads="1"/>
              </p:cNvPicPr>
              <p:nvPr/>
            </p:nvPicPr>
            <p:blipFill>
              <a:blip r:embed="rId62" cstate="print"/>
              <a:srcRect l="2083" t="4109" r="7500"/>
              <a:stretch>
                <a:fillRect/>
              </a:stretch>
            </p:blipFill>
            <p:spPr bwMode="auto">
              <a:xfrm>
                <a:off x="2579" y="1888"/>
                <a:ext cx="576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5" name="Picture 185"/>
              <p:cNvPicPr>
                <a:picLocks noChangeAspect="1" noChangeArrowheads="1"/>
              </p:cNvPicPr>
              <p:nvPr/>
            </p:nvPicPr>
            <p:blipFill>
              <a:blip r:embed="rId63" cstate="print"/>
              <a:srcRect l="1505" t="4109" r="4510"/>
              <a:stretch>
                <a:fillRect/>
              </a:stretch>
            </p:blipFill>
            <p:spPr bwMode="auto">
              <a:xfrm>
                <a:off x="3819" y="1896"/>
                <a:ext cx="664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6" name="Picture 186"/>
              <p:cNvPicPr>
                <a:picLocks noChangeAspect="1" noChangeArrowheads="1"/>
              </p:cNvPicPr>
              <p:nvPr/>
            </p:nvPicPr>
            <p:blipFill>
              <a:blip r:embed="rId64" cstate="print"/>
              <a:srcRect l="-729" t="4167" r="5840"/>
              <a:stretch>
                <a:fillRect/>
              </a:stretch>
            </p:blipFill>
            <p:spPr bwMode="auto">
              <a:xfrm>
                <a:off x="4480" y="2896"/>
                <a:ext cx="690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947" name="Rectangle 187"/>
              <p:cNvSpPr>
                <a:spLocks noChangeArrowheads="1"/>
              </p:cNvSpPr>
              <p:nvPr/>
            </p:nvSpPr>
            <p:spPr bwMode="auto">
              <a:xfrm>
                <a:off x="1397" y="2606"/>
                <a:ext cx="579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일정 통제</a:t>
                </a:r>
              </a:p>
            </p:txBody>
          </p:sp>
          <p:sp>
            <p:nvSpPr>
              <p:cNvPr id="1269948" name="Rectangle 188"/>
              <p:cNvSpPr>
                <a:spLocks noChangeArrowheads="1"/>
              </p:cNvSpPr>
              <p:nvPr/>
            </p:nvSpPr>
            <p:spPr bwMode="auto">
              <a:xfrm>
                <a:off x="2024" y="2270"/>
                <a:ext cx="531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원가 통제</a:t>
                </a:r>
              </a:p>
            </p:txBody>
          </p:sp>
          <p:sp>
            <p:nvSpPr>
              <p:cNvPr id="1269949" name="Rectangle 189"/>
              <p:cNvSpPr>
                <a:spLocks noChangeArrowheads="1"/>
              </p:cNvSpPr>
              <p:nvPr/>
            </p:nvSpPr>
            <p:spPr bwMode="auto">
              <a:xfrm>
                <a:off x="2652" y="1934"/>
                <a:ext cx="434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품질 관리</a:t>
                </a:r>
              </a:p>
            </p:txBody>
          </p:sp>
          <p:sp>
            <p:nvSpPr>
              <p:cNvPr id="1269950" name="Rectangle 190"/>
              <p:cNvSpPr>
                <a:spLocks noChangeArrowheads="1"/>
              </p:cNvSpPr>
              <p:nvPr/>
            </p:nvSpPr>
            <p:spPr bwMode="auto">
              <a:xfrm>
                <a:off x="3859" y="1934"/>
                <a:ext cx="579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성과 보고</a:t>
                </a:r>
              </a:p>
            </p:txBody>
          </p:sp>
          <p:sp>
            <p:nvSpPr>
              <p:cNvPr id="1269951" name="Rectangle 191"/>
              <p:cNvSpPr>
                <a:spLocks noChangeArrowheads="1"/>
              </p:cNvSpPr>
              <p:nvPr/>
            </p:nvSpPr>
            <p:spPr bwMode="auto">
              <a:xfrm>
                <a:off x="3762" y="3662"/>
                <a:ext cx="676" cy="192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통합</a:t>
                </a:r>
              </a:p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 변경 통제</a:t>
                </a:r>
              </a:p>
            </p:txBody>
          </p:sp>
          <p:sp>
            <p:nvSpPr>
              <p:cNvPr id="1269952" name="Rectangle 192"/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0" cy="240"/>
              </a:xfrm>
              <a:prstGeom prst="rect">
                <a:avLst/>
              </a:prstGeom>
              <a:solidFill>
                <a:srgbClr val="CF2F2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</a:rPr>
                  <a:t>범위변경</a:t>
                </a:r>
              </a:p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</a:rPr>
                  <a:t>통      제</a:t>
                </a:r>
              </a:p>
            </p:txBody>
          </p:sp>
          <p:sp>
            <p:nvSpPr>
              <p:cNvPr id="1269953" name="Rectangle 193"/>
              <p:cNvSpPr>
                <a:spLocks noChangeArrowheads="1"/>
              </p:cNvSpPr>
              <p:nvPr/>
            </p:nvSpPr>
            <p:spPr bwMode="auto">
              <a:xfrm>
                <a:off x="4528" y="2944"/>
                <a:ext cx="628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위험 감시</a:t>
                </a:r>
              </a:p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및 통제</a:t>
                </a:r>
              </a:p>
            </p:txBody>
          </p:sp>
          <p:graphicFrame>
            <p:nvGraphicFramePr>
              <p:cNvPr id="1269954" name="Object 194"/>
              <p:cNvGraphicFramePr>
                <a:graphicFrameLocks noChangeAspect="1"/>
              </p:cNvGraphicFramePr>
              <p:nvPr/>
            </p:nvGraphicFramePr>
            <p:xfrm>
              <a:off x="780" y="2184"/>
              <a:ext cx="62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3" name="Image" r:id="rId65" imgW="1334275" imgH="711362" progId="">
                      <p:embed/>
                    </p:oleObj>
                  </mc:Choice>
                  <mc:Fallback>
                    <p:oleObj name="Image" r:id="rId65" imgW="1334275" imgH="711362" progId="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0" y="2184"/>
                            <a:ext cx="62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955" name="Rectangle 195"/>
              <p:cNvSpPr>
                <a:spLocks noChangeArrowheads="1"/>
              </p:cNvSpPr>
              <p:nvPr/>
            </p:nvSpPr>
            <p:spPr bwMode="auto">
              <a:xfrm>
                <a:off x="824" y="2256"/>
                <a:ext cx="480" cy="240"/>
              </a:xfrm>
              <a:prstGeom prst="rect">
                <a:avLst/>
              </a:prstGeom>
              <a:solidFill>
                <a:srgbClr val="CF2F2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</a:rPr>
                  <a:t>범위 검증</a:t>
                </a:r>
              </a:p>
            </p:txBody>
          </p:sp>
        </p:grpSp>
        <p:sp>
          <p:nvSpPr>
            <p:cNvPr id="196" name="직사각형 195"/>
            <p:cNvSpPr/>
            <p:nvPr/>
          </p:nvSpPr>
          <p:spPr>
            <a:xfrm>
              <a:off x="467544" y="1425054"/>
              <a:ext cx="2520280" cy="36724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6516216" y="1425054"/>
              <a:ext cx="1368152" cy="40324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PM: project manager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dirty="0"/>
              <a:t>프로젝트 목표 달성에 대하여 최종적으로 책임을 가진 </a:t>
            </a:r>
            <a:r>
              <a:rPr lang="ko-KR" altLang="ko-KR" dirty="0" smtClean="0"/>
              <a:t>사람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/>
              <a:t>프로젝트의 연구 개발 목표를 달성하기 위한 팀의 </a:t>
            </a:r>
            <a:r>
              <a:rPr lang="ko-KR" altLang="ko-KR" dirty="0" err="1"/>
              <a:t>통솔자이며</a:t>
            </a:r>
            <a:r>
              <a:rPr lang="en-US" altLang="ko-KR" dirty="0"/>
              <a:t>, </a:t>
            </a:r>
            <a:r>
              <a:rPr lang="ko-KR" altLang="ko-KR" dirty="0"/>
              <a:t>프로젝트에 대하여 중대한 </a:t>
            </a:r>
            <a:r>
              <a:rPr lang="ko-KR" altLang="ko-KR" dirty="0">
                <a:solidFill>
                  <a:srgbClr val="FF0000"/>
                </a:solidFill>
              </a:rPr>
              <a:t>책임과 권한</a:t>
            </a:r>
            <a:r>
              <a:rPr lang="ko-KR" altLang="ko-KR" dirty="0"/>
              <a:t>을 가진 </a:t>
            </a:r>
            <a:r>
              <a:rPr lang="ko-KR" altLang="ko-KR" dirty="0" smtClean="0"/>
              <a:t>책임자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/>
              <a:t>강한 지도력</a:t>
            </a:r>
            <a:r>
              <a:rPr lang="en-US" altLang="ko-KR" dirty="0"/>
              <a:t>, </a:t>
            </a:r>
            <a:r>
              <a:rPr lang="ko-KR" altLang="ko-KR" dirty="0"/>
              <a:t>의사 소통 능력</a:t>
            </a:r>
            <a:r>
              <a:rPr lang="en-US" altLang="ko-KR" dirty="0"/>
              <a:t>, </a:t>
            </a:r>
            <a:r>
              <a:rPr lang="ko-KR" altLang="ko-KR" dirty="0"/>
              <a:t>외부와의 협상 기술</a:t>
            </a:r>
            <a:r>
              <a:rPr lang="en-US" altLang="ko-KR" dirty="0"/>
              <a:t>, </a:t>
            </a:r>
            <a:r>
              <a:rPr lang="ko-KR" altLang="ko-KR" dirty="0"/>
              <a:t>현명한 판단력에 이르기까지 고도의 지식과 경험이 </a:t>
            </a:r>
            <a:r>
              <a:rPr lang="ko-KR" altLang="ko-KR" dirty="0" smtClean="0"/>
              <a:t>요구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b="1" dirty="0" smtClean="0"/>
              <a:t>Communication, Leadership, Negotiation, </a:t>
            </a:r>
            <a:r>
              <a:rPr lang="en-US" altLang="ko-KR" b="1" dirty="0"/>
              <a:t>Problem </a:t>
            </a:r>
            <a:r>
              <a:rPr lang="en-US" altLang="ko-KR" b="1" dirty="0" smtClean="0"/>
              <a:t>Solving, </a:t>
            </a:r>
            <a:r>
              <a:rPr lang="en-US" altLang="ko-KR" b="1" dirty="0"/>
              <a:t>Organization </a:t>
            </a:r>
            <a:r>
              <a:rPr lang="en-US" altLang="ko-KR" b="1" dirty="0" smtClean="0"/>
              <a:t>Skills, </a:t>
            </a:r>
            <a:r>
              <a:rPr lang="en-US" altLang="ko-KR" b="1" dirty="0"/>
              <a:t>Budgeting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FF0000"/>
                </a:solidFill>
              </a:rPr>
              <a:t>해당 개발 사업</a:t>
            </a:r>
            <a:r>
              <a:rPr lang="ko-KR" altLang="ko-KR" dirty="0"/>
              <a:t>에 대한 전문적인 지식과 경험이 요구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S/W Project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S/W Project </a:t>
            </a:r>
            <a:r>
              <a:rPr lang="en-US" altLang="ko-KR" dirty="0" smtClean="0"/>
              <a:t>Management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smtClean="0"/>
              <a:t>눈에 </a:t>
            </a:r>
            <a:r>
              <a:rPr lang="ko-KR" altLang="ko-KR" dirty="0"/>
              <a:t>보이지 않는 무형의 </a:t>
            </a:r>
            <a:r>
              <a:rPr lang="ko-KR" altLang="ko-KR" dirty="0" smtClean="0"/>
              <a:t>제품</a:t>
            </a:r>
            <a:r>
              <a:rPr lang="en-US" altLang="ko-KR" dirty="0" smtClean="0"/>
              <a:t>, </a:t>
            </a:r>
            <a:r>
              <a:rPr lang="ko-KR" altLang="ko-KR" dirty="0" smtClean="0"/>
              <a:t>작동시켜 </a:t>
            </a:r>
            <a:r>
              <a:rPr lang="ko-KR" altLang="ko-KR" dirty="0"/>
              <a:t>보기 전까지는 그 기능을 정확히 알 수 </a:t>
            </a:r>
            <a:r>
              <a:rPr lang="ko-KR" altLang="ko-KR" dirty="0" smtClean="0"/>
              <a:t>없</a:t>
            </a:r>
            <a:r>
              <a:rPr lang="ko-KR" altLang="en-US" dirty="0" smtClean="0"/>
              <a:t>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smtClean="0"/>
              <a:t>뚜렷한 </a:t>
            </a:r>
            <a:r>
              <a:rPr lang="ko-KR" altLang="ko-KR" dirty="0"/>
              <a:t>품질 보증 </a:t>
            </a:r>
            <a:r>
              <a:rPr lang="ko-KR" altLang="ko-KR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표준화된 프로세스나 절차가 없음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/>
              <a:t>품질과 생산성에 중요한 영향을 주는</a:t>
            </a:r>
            <a:r>
              <a:rPr lang="en-US" altLang="ko-KR" dirty="0"/>
              <a:t> 3</a:t>
            </a:r>
            <a:r>
              <a:rPr lang="ko-KR" altLang="ko-KR" dirty="0"/>
              <a:t>대 </a:t>
            </a:r>
            <a:r>
              <a:rPr lang="ko-KR" altLang="ko-KR" dirty="0" smtClean="0"/>
              <a:t>요소</a:t>
            </a:r>
            <a:r>
              <a:rPr lang="en-US" altLang="ko-KR" dirty="0" smtClean="0"/>
              <a:t>(3P)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사람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eople), </a:t>
            </a:r>
            <a:r>
              <a:rPr lang="ko-KR" altLang="ko-KR" dirty="0"/>
              <a:t>문제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roblem), </a:t>
            </a:r>
            <a:r>
              <a:rPr lang="ko-KR" altLang="ko-KR" dirty="0"/>
              <a:t>프로세스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rocess)</a:t>
            </a:r>
          </a:p>
          <a:p>
            <a:pPr>
              <a:lnSpc>
                <a:spcPct val="150000"/>
              </a:lnSpc>
            </a:pPr>
            <a:r>
              <a:rPr lang="ko-KR" altLang="ko-KR" dirty="0" smtClean="0"/>
              <a:t>소프트웨어의 </a:t>
            </a:r>
            <a:r>
              <a:rPr lang="ko-KR" altLang="ko-KR" dirty="0"/>
              <a:t>형상</a:t>
            </a:r>
            <a:r>
              <a:rPr lang="en-US" altLang="ko-KR" dirty="0"/>
              <a:t>(</a:t>
            </a:r>
            <a:r>
              <a:rPr lang="ko-KR" altLang="ko-KR" dirty="0"/>
              <a:t>모습</a:t>
            </a:r>
            <a:r>
              <a:rPr lang="en-US" altLang="ko-KR" dirty="0"/>
              <a:t>)</a:t>
            </a:r>
            <a:r>
              <a:rPr lang="ko-KR" altLang="ko-KR" dirty="0"/>
              <a:t>은 </a:t>
            </a:r>
            <a:r>
              <a:rPr lang="ko-KR" altLang="ko-KR" dirty="0" smtClean="0"/>
              <a:t>문서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/>
              <a:t>문서 관리가 제대로 되지 않으면 소프트웨어 프로젝트 진도 관리와 인력 관리가 불가능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12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제품 개발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ko-KR" dirty="0"/>
              <a:t>소프트웨어 개발 시 따라야 할 절차와 </a:t>
            </a:r>
            <a:r>
              <a:rPr lang="ko-KR" altLang="ko-KR" dirty="0" smtClean="0"/>
              <a:t>단계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ko-KR" dirty="0"/>
              <a:t>응용 분야 또는 산업 분야에 종속되어 있지 않고 대부분의 프로젝트에 공통적으로 적용되며 제품에 독립적인 </a:t>
            </a:r>
            <a:r>
              <a:rPr lang="ko-KR" altLang="ko-KR" dirty="0" smtClean="0"/>
              <a:t>특성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ko-KR" dirty="0"/>
              <a:t>각 단계의 </a:t>
            </a:r>
            <a:r>
              <a:rPr lang="ko-KR" altLang="ko-KR" dirty="0" smtClean="0"/>
              <a:t>프로세스</a:t>
            </a:r>
            <a:r>
              <a:rPr lang="en-US" altLang="ko-KR" dirty="0" smtClean="0"/>
              <a:t>: </a:t>
            </a:r>
            <a:r>
              <a:rPr lang="ko-KR" altLang="ko-KR" dirty="0" err="1" smtClean="0">
                <a:solidFill>
                  <a:srgbClr val="0070C0"/>
                </a:solidFill>
              </a:rPr>
              <a:t>액티비티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activity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 및 시험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 err="1"/>
              <a:t>인도물</a:t>
            </a:r>
            <a:r>
              <a:rPr lang="en-US" altLang="ko-KR" dirty="0"/>
              <a:t>(deliverable): </a:t>
            </a:r>
            <a:r>
              <a:rPr lang="ko-KR" altLang="ko-KR" dirty="0"/>
              <a:t>단계 또는 프로젝트의 완수를 위해 제작되어야 하는 산출물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프로젝트의 주요 산출물을 효과적으로 생성하고 관리하기 위해 통제되고 수행되는 큰 단위의 활동이며 구획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 err="1">
                <a:solidFill>
                  <a:srgbClr val="FF0000"/>
                </a:solidFill>
              </a:rPr>
              <a:t>타스크</a:t>
            </a:r>
            <a:r>
              <a:rPr lang="en-US" altLang="ko-KR" dirty="0">
                <a:solidFill>
                  <a:srgbClr val="FF0000"/>
                </a:solidFill>
              </a:rPr>
              <a:t>(task)</a:t>
            </a:r>
            <a:r>
              <a:rPr lang="en-US" altLang="ko-KR" dirty="0"/>
              <a:t>: </a:t>
            </a:r>
            <a:r>
              <a:rPr lang="ko-KR" altLang="en-US" dirty="0" err="1"/>
              <a:t>액티비티를</a:t>
            </a:r>
            <a:r>
              <a:rPr lang="ko-KR" altLang="en-US" dirty="0"/>
              <a:t> 논리적 하부 단계로 세분화한 업무</a:t>
            </a:r>
            <a:endParaRPr lang="en-US" altLang="ko-KR" dirty="0"/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51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「개발 계획」 </a:t>
            </a:r>
            <a:r>
              <a:rPr lang="ko-KR" altLang="ko-KR" dirty="0" err="1"/>
              <a:t>액티비티</a:t>
            </a:r>
            <a:r>
              <a:rPr lang="ko-KR" altLang="ko-KR" dirty="0"/>
              <a:t> 구성도 </a:t>
            </a:r>
            <a:endParaRPr lang="ko-KR" altLang="en-US" dirty="0"/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6" y="1412776"/>
            <a:ext cx="8565664" cy="345640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5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 smtClean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02.</a:t>
            </a:r>
            <a:r>
              <a:rPr lang="en-US" altLang="ko-KR" sz="3200" dirty="0" smtClean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endParaRPr lang="en-US" altLang="ko-KR" sz="3200" dirty="0">
              <a:solidFill>
                <a:srgbClr val="556A2C"/>
              </a:solidFill>
              <a:latin typeface="HY견명조" pitchFamily="18" charset="-127"/>
              <a:ea typeface="HY견명조" pitchFamily="18" charset="-127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Scope Management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Scope Management</a:t>
            </a:r>
            <a:endParaRPr lang="ko-KR" altLang="en-US" dirty="0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25400" cap="flat" cmpd="sng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582" y="764704"/>
          <a:ext cx="8840367" cy="5760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8966"/>
                <a:gridCol w="5012724"/>
                <a:gridCol w="1938677"/>
              </a:tblGrid>
              <a:tr h="894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Scope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Management</a:t>
                      </a:r>
                      <a:endParaRPr lang="ko-KR" altLang="en-US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내   용</a:t>
                      </a:r>
                      <a:endParaRPr lang="ko-KR" altLang="en-US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비   고</a:t>
                      </a: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착수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Initiation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go/no decision, concept or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feasibility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formal document(</a:t>
                      </a:r>
                      <a:r>
                        <a:rPr lang="ko-KR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</a:t>
                      </a: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목표일 등</a:t>
                      </a: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제약조건</a:t>
                      </a: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범위계획 수립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WBS(Work Breakdown Structure)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선행 작업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Benefit/Cost Analysis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marL="84406" marR="84406" anchor="ctr"/>
                </a:tc>
              </a:tr>
              <a:tr h="1287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 정의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Definition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WBS(Work Breakdown Structure):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산출물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중심</a:t>
                      </a:r>
                      <a:endParaRPr lang="en-US" altLang="ko-KR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원가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및 작업성과 통제의 기준선</a:t>
                      </a:r>
                      <a:endParaRPr lang="en-US" altLang="ko-KR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명확한 책임 할당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모호성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중복성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배제</a:t>
                      </a:r>
                      <a:endParaRPr lang="ko-KR" altLang="en-US" dirty="0">
                        <a:effectLst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Work Package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고유한</a:t>
                      </a:r>
                      <a:r>
                        <a:rPr lang="en-US" altLang="ko-KR" dirty="0" smtClean="0"/>
                        <a:t> ID(</a:t>
                      </a:r>
                      <a:r>
                        <a:rPr lang="ko-KR" altLang="en-US" dirty="0" smtClean="0"/>
                        <a:t>넘버링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 검증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Verification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업무범위에 대한 고객의 승인을 획득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범위변경 통제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control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성공적인 완료에 가장 장애가 되는 사항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범위변경은 프로젝트 후반부에 치명적인 영향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명확한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WBS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marL="84406" marR="84406" anchor="ctr"/>
                </a:tc>
              </a:tr>
            </a:tbl>
          </a:graphicData>
        </a:graphic>
      </p:graphicFrame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2" y="60325"/>
            <a:ext cx="7585843" cy="439738"/>
          </a:xfrm>
        </p:spPr>
        <p:txBody>
          <a:bodyPr/>
          <a:lstStyle/>
          <a:p>
            <a:r>
              <a:rPr lang="en-US" altLang="ko-KR" dirty="0" smtClean="0"/>
              <a:t>WBS(Work Breakdown Structure)</a:t>
            </a:r>
            <a:endParaRPr lang="ko-KR" altLang="en-US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052" y="765176"/>
            <a:ext cx="8773897" cy="56881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dirty="0"/>
              <a:t>WBS</a:t>
            </a:r>
            <a:r>
              <a:rPr lang="ko-KR" altLang="en-US" sz="2800" dirty="0"/>
              <a:t>의 정의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프로젝트 전체 </a:t>
            </a:r>
            <a:r>
              <a:rPr lang="ko-KR" altLang="en-US" sz="2400" dirty="0" err="1"/>
              <a:t>스코프를</a:t>
            </a:r>
            <a:r>
              <a:rPr lang="ko-KR" altLang="en-US" sz="2400" dirty="0"/>
              <a:t> 더 명확하고</a:t>
            </a:r>
            <a:r>
              <a:rPr lang="en-US" altLang="ko-KR" sz="2400" dirty="0"/>
              <a:t>, </a:t>
            </a:r>
            <a:r>
              <a:rPr lang="ko-KR" altLang="en-US" sz="2400" dirty="0"/>
              <a:t>더 관리하기 쉬운 작은 조각으로 분할하여 규칙적이고 체계적으로 그룹화한 </a:t>
            </a:r>
            <a:r>
              <a:rPr lang="ko-KR" altLang="en-US" sz="2400" dirty="0" smtClean="0"/>
              <a:t>것</a:t>
            </a:r>
            <a:endParaRPr lang="en-US" altLang="ko-KR" sz="2400" dirty="0" smtClean="0"/>
          </a:p>
          <a:p>
            <a:pPr lvl="1">
              <a:lnSpc>
                <a:spcPct val="120000"/>
              </a:lnSpc>
            </a:pPr>
            <a:r>
              <a:rPr lang="ko-KR" altLang="en-US" sz="2400" dirty="0" smtClean="0"/>
              <a:t>분할을 통해 나누어진 산출물들을 규칙적이고 체계적으로 그룹화한 문서</a:t>
            </a:r>
            <a:endParaRPr lang="ko-KR" altLang="en-US" sz="2400" dirty="0"/>
          </a:p>
          <a:p>
            <a:pPr>
              <a:lnSpc>
                <a:spcPct val="120000"/>
              </a:lnSpc>
            </a:pPr>
            <a:r>
              <a:rPr lang="en-US" altLang="ko-KR" sz="2800" dirty="0" smtClean="0"/>
              <a:t>WBS</a:t>
            </a:r>
            <a:r>
              <a:rPr lang="ko-KR" altLang="en-US" sz="2800" dirty="0"/>
              <a:t>의 특징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산출물 중심 </a:t>
            </a:r>
            <a:r>
              <a:rPr lang="en-US" altLang="ko-KR" sz="2400" dirty="0"/>
              <a:t>(Deliverable-Oriented Grouping</a:t>
            </a:r>
            <a:r>
              <a:rPr lang="en-US" altLang="ko-KR" sz="24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하위단계의 산출물의 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상위단계의 산출물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en-US" altLang="ko-KR" dirty="0" smtClean="0"/>
              <a:t>WBS</a:t>
            </a:r>
            <a:r>
              <a:rPr lang="ko-KR" altLang="en-US" dirty="0" smtClean="0"/>
              <a:t>에 포함되지 않은 산출물은 프로젝트의 스코프가 아님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이해관계자 합의와 </a:t>
            </a:r>
            <a:r>
              <a:rPr lang="ko-KR" altLang="en-US" sz="2400" dirty="0" smtClean="0"/>
              <a:t>승인</a:t>
            </a:r>
            <a:endParaRPr lang="en-US" altLang="ko-KR" sz="2400" dirty="0" smtClean="0"/>
          </a:p>
          <a:p>
            <a:pPr lvl="1">
              <a:lnSpc>
                <a:spcPct val="120000"/>
              </a:lnSpc>
            </a:pPr>
            <a:r>
              <a:rPr lang="ko-KR" altLang="en-US" sz="2400" dirty="0" smtClean="0"/>
              <a:t>프로젝트 계획과 통제의 기준이 되는 문서</a:t>
            </a:r>
          </a:p>
          <a:p>
            <a:pPr lvl="1"/>
            <a:endParaRPr lang="ko-KR" altLang="en-US" sz="2200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4"/>
            <a:ext cx="7729859" cy="704379"/>
          </a:xfrm>
        </p:spPr>
        <p:txBody>
          <a:bodyPr/>
          <a:lstStyle/>
          <a:p>
            <a:r>
              <a:rPr lang="en-US" altLang="ko-KR" sz="2800" dirty="0" smtClean="0"/>
              <a:t>WBS(Work Breakdown Structure) </a:t>
            </a:r>
            <a:br>
              <a:rPr lang="en-US" altLang="ko-KR" sz="2800" dirty="0" smtClean="0"/>
            </a:br>
            <a:r>
              <a:rPr lang="en-US" altLang="ko-KR" sz="2800" dirty="0" smtClean="0"/>
              <a:t>– </a:t>
            </a:r>
            <a:r>
              <a:rPr lang="ko-KR" altLang="en-US" sz="2000" dirty="0" smtClean="0"/>
              <a:t>분할의 목적</a:t>
            </a:r>
            <a:endParaRPr lang="ko-KR" altLang="en-US" sz="2800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7200" y="3941763"/>
            <a:ext cx="8229600" cy="2189162"/>
          </a:xfrm>
          <a:prstGeom prst="rect">
            <a:avLst/>
          </a:prstGeom>
        </p:spPr>
        <p:txBody>
          <a:bodyPr/>
          <a:lstStyle/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스코프가 명확해 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추정이 더 정확해진다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책임관계가 더 명확해진다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성과측정이 더 정확해진다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1" lang="en-US" altLang="ko-KR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13" descr="EMB001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lum contrast="24000"/>
          </a:blip>
          <a:srcRect/>
          <a:stretch>
            <a:fillRect/>
          </a:stretch>
        </p:blipFill>
        <p:spPr>
          <a:xfrm>
            <a:off x="684213" y="1268415"/>
            <a:ext cx="7632700" cy="2466975"/>
          </a:xfrm>
          <a:noFill/>
          <a:ln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2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WBS(Work Breakdown Structure) - </a:t>
            </a:r>
            <a:r>
              <a:rPr lang="ko-KR" altLang="en-US" sz="2800" dirty="0" smtClean="0"/>
              <a:t>형태</a:t>
            </a:r>
            <a:endParaRPr lang="en-US" altLang="ko-KR" sz="2800" dirty="0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0" y="2399657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114728" name="Group 40"/>
          <p:cNvGraphicFramePr>
            <a:graphicFrameLocks noGrp="1"/>
          </p:cNvGraphicFramePr>
          <p:nvPr/>
        </p:nvGraphicFramePr>
        <p:xfrm>
          <a:off x="250825" y="2708277"/>
          <a:ext cx="3240088" cy="3378201"/>
        </p:xfrm>
        <a:graphic>
          <a:graphicData uri="http://schemas.openxmlformats.org/drawingml/2006/table">
            <a:tbl>
              <a:tblPr/>
              <a:tblGrid>
                <a:gridCol w="1089025"/>
                <a:gridCol w="2151063"/>
              </a:tblGrid>
              <a:tr h="509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Code</a:t>
                      </a:r>
                      <a:endParaRPr kumimoji="1" lang="en-US" altLang="ko-K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작업항목</a:t>
                      </a:r>
                      <a:endParaRPr kumimoji="1" lang="ko-KR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8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1.1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1.2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1.2.1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1.2.2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2.1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2.2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3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내용 구상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주전 선정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주제별 내용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가족 이야기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프로젝트 관리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사이트 제작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자료조사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웹문서 작성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서버에 등록</a:t>
                      </a: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4486740" y="399509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/>
          </a:p>
        </p:txBody>
      </p:sp>
      <p:pic>
        <p:nvPicPr>
          <p:cNvPr id="114726" name="Picture 38" descr="EMB000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contrast="18000"/>
          </a:blip>
          <a:srcRect/>
          <a:stretch>
            <a:fillRect/>
          </a:stretch>
        </p:blipFill>
        <p:spPr>
          <a:xfrm>
            <a:off x="3563938" y="2420940"/>
            <a:ext cx="5392737" cy="3743325"/>
          </a:xfrm>
          <a:noFill/>
          <a:ln/>
        </p:spPr>
      </p:pic>
      <p:sp>
        <p:nvSpPr>
          <p:cNvPr id="114730" name="Text Box 42"/>
          <p:cNvSpPr txBox="1">
            <a:spLocks noChangeArrowheads="1"/>
          </p:cNvSpPr>
          <p:nvPr/>
        </p:nvSpPr>
        <p:spPr bwMode="auto">
          <a:xfrm>
            <a:off x="539751" y="1268414"/>
            <a:ext cx="79930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200" dirty="0">
                <a:solidFill>
                  <a:srgbClr val="FF0000"/>
                </a:solidFill>
              </a:rPr>
              <a:t>표</a:t>
            </a:r>
            <a:r>
              <a:rPr lang="ko-KR" altLang="en-US" sz="3200" dirty="0"/>
              <a:t> 또는 </a:t>
            </a:r>
            <a:r>
              <a:rPr lang="ko-KR" altLang="en-US" sz="3200" dirty="0" err="1">
                <a:solidFill>
                  <a:srgbClr val="FF0000"/>
                </a:solidFill>
              </a:rPr>
              <a:t>조직도</a:t>
            </a:r>
            <a:r>
              <a:rPr lang="ko-KR" altLang="en-US" sz="3200" dirty="0" err="1"/>
              <a:t>와</a:t>
            </a:r>
            <a:r>
              <a:rPr lang="ko-KR" altLang="en-US" sz="3200" dirty="0"/>
              <a:t> 유사한 </a:t>
            </a:r>
            <a:r>
              <a:rPr lang="ko-KR" altLang="en-US" sz="3200" dirty="0" smtClean="0"/>
              <a:t>형식 표현 가능</a:t>
            </a:r>
            <a:endParaRPr lang="en-US" altLang="ko-KR" sz="3200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01.</a:t>
            </a:r>
            <a:r>
              <a:rPr lang="en-US" altLang="ko-KR" sz="3200" dirty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Management</a:t>
            </a:r>
            <a:r>
              <a:rPr lang="ko-KR" altLang="en-US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의 기본개념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2" y="60325"/>
            <a:ext cx="7873875" cy="439738"/>
          </a:xfrm>
        </p:spPr>
        <p:txBody>
          <a:bodyPr/>
          <a:lstStyle/>
          <a:p>
            <a:r>
              <a:rPr lang="en-US" altLang="ko-KR" sz="2400" dirty="0" smtClean="0"/>
              <a:t>WBS(Work Breakdown Structure) - </a:t>
            </a:r>
            <a:r>
              <a:rPr lang="ko-KR" altLang="en-US" sz="2400" dirty="0" smtClean="0"/>
              <a:t>구성요소</a:t>
            </a:r>
            <a:endParaRPr lang="ko-KR" altLang="en-US" sz="2400" dirty="0"/>
          </a:p>
        </p:txBody>
      </p:sp>
      <p:pic>
        <p:nvPicPr>
          <p:cNvPr id="84999" name="Picture 7" descr="EMB00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lum contrast="24000"/>
          </a:blip>
          <a:srcRect/>
          <a:stretch>
            <a:fillRect/>
          </a:stretch>
        </p:blipFill>
        <p:spPr>
          <a:xfrm>
            <a:off x="755651" y="1341438"/>
            <a:ext cx="7489825" cy="447516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657852" cy="439738"/>
          </a:xfrm>
        </p:spPr>
        <p:txBody>
          <a:bodyPr/>
          <a:lstStyle/>
          <a:p>
            <a:r>
              <a:rPr lang="en-US" altLang="ko-KR" sz="2800" dirty="0" smtClean="0"/>
              <a:t>Scope Management &amp; Other Process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909191"/>
            <a:ext cx="7977554" cy="2375793"/>
          </a:xfrm>
        </p:spPr>
        <p:txBody>
          <a:bodyPr/>
          <a:lstStyle/>
          <a:p>
            <a:r>
              <a:rPr lang="ko-KR" altLang="en-US" dirty="0" smtClean="0"/>
              <a:t>범위정의</a:t>
            </a:r>
            <a:r>
              <a:rPr lang="en-US" altLang="ko-KR" dirty="0" smtClean="0"/>
              <a:t>=</a:t>
            </a:r>
            <a:r>
              <a:rPr lang="ko-KR" altLang="en-US" dirty="0" smtClean="0"/>
              <a:t>무엇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=</a:t>
            </a:r>
            <a:r>
              <a:rPr lang="ko-KR" altLang="en-US" dirty="0" smtClean="0"/>
              <a:t>어떻게</a:t>
            </a:r>
            <a:endParaRPr lang="en-US" altLang="ko-KR" dirty="0" smtClean="0"/>
          </a:p>
          <a:p>
            <a:r>
              <a:rPr lang="ko-KR" altLang="en-US" dirty="0" smtClean="0"/>
              <a:t>업무범위 </a:t>
            </a:r>
            <a:r>
              <a:rPr lang="en-US" altLang="ko-KR" dirty="0" smtClean="0"/>
              <a:t>and then </a:t>
            </a:r>
            <a:r>
              <a:rPr lang="ko-KR" altLang="en-US" dirty="0" smtClean="0"/>
              <a:t>자원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비용</a:t>
            </a:r>
            <a:endParaRPr lang="en-US" altLang="ko-KR" dirty="0" smtClean="0"/>
          </a:p>
          <a:p>
            <a:r>
              <a:rPr lang="ko-KR" altLang="en-US" dirty="0" smtClean="0"/>
              <a:t>업무범위 </a:t>
            </a:r>
            <a:r>
              <a:rPr lang="en-US" altLang="ko-KR" dirty="0" smtClean="0"/>
              <a:t>and then </a:t>
            </a:r>
            <a:r>
              <a:rPr lang="ko-KR" altLang="en-US" dirty="0" smtClean="0"/>
              <a:t>위험식별 체크리스트</a:t>
            </a:r>
            <a:endParaRPr lang="en-US" altLang="ko-KR" dirty="0" smtClean="0"/>
          </a:p>
          <a:p>
            <a:r>
              <a:rPr lang="ko-KR" altLang="en-US" dirty="0" smtClean="0"/>
              <a:t>업무범위 </a:t>
            </a:r>
            <a:r>
              <a:rPr lang="en-US" altLang="ko-KR" dirty="0" smtClean="0"/>
              <a:t>and then </a:t>
            </a:r>
            <a:r>
              <a:rPr lang="ko-KR" altLang="en-US" dirty="0" err="1" smtClean="0"/>
              <a:t>아웃소싱</a:t>
            </a:r>
            <a:r>
              <a:rPr lang="ko-KR" altLang="en-US" dirty="0" smtClean="0"/>
              <a:t> 결정</a:t>
            </a:r>
            <a:endParaRPr lang="en-US" altLang="ko-KR" dirty="0" smtClean="0"/>
          </a:p>
          <a:p>
            <a:r>
              <a:rPr lang="ko-KR" altLang="en-US" dirty="0" smtClean="0"/>
              <a:t>업무 분류와 구성체계 </a:t>
            </a:r>
            <a:r>
              <a:rPr lang="en-US" altLang="ko-KR" dirty="0" smtClean="0"/>
              <a:t>and then </a:t>
            </a:r>
            <a:r>
              <a:rPr lang="ko-KR" altLang="en-US" dirty="0" smtClean="0"/>
              <a:t>산출물</a:t>
            </a:r>
            <a:endParaRPr lang="ko-KR" altLang="en-US" dirty="0"/>
          </a:p>
        </p:txBody>
      </p:sp>
      <p:pic>
        <p:nvPicPr>
          <p:cNvPr id="71682" name="Picture 2" descr="D:\내문서\My Pictures\실무프로젝트 이미지\범위정의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40518"/>
            <a:ext cx="6559850" cy="3056834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 smtClean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03.</a:t>
            </a:r>
            <a:r>
              <a:rPr lang="en-US" altLang="ko-KR" sz="3200" dirty="0" smtClean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endParaRPr lang="en-US" altLang="ko-KR" sz="3200" dirty="0">
              <a:solidFill>
                <a:srgbClr val="556A2C"/>
              </a:solidFill>
              <a:latin typeface="HY견명조" pitchFamily="18" charset="-127"/>
              <a:ea typeface="HY견명조" pitchFamily="18" charset="-127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Time Management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052" y="765176"/>
            <a:ext cx="8773897" cy="58321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프로젝트 관리에서 </a:t>
            </a:r>
            <a:r>
              <a:rPr lang="ko-KR" altLang="en-US" sz="2000" dirty="0" smtClean="0">
                <a:solidFill>
                  <a:srgbClr val="FF0000"/>
                </a:solidFill>
              </a:rPr>
              <a:t>가장 중요한 요소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‘어떻게</a:t>
            </a:r>
            <a:r>
              <a:rPr lang="en-US" altLang="ko-KR" sz="2000" dirty="0" smtClean="0"/>
              <a:t>(how)’</a:t>
            </a:r>
            <a:r>
              <a:rPr lang="ko-KR" altLang="en-US" sz="2000" dirty="0" smtClean="0"/>
              <a:t>와 ‘언제</a:t>
            </a:r>
            <a:r>
              <a:rPr lang="en-US" altLang="ko-KR" sz="2000" dirty="0" smtClean="0"/>
              <a:t>(when)’</a:t>
            </a:r>
            <a:r>
              <a:rPr lang="ko-KR" altLang="en-US" sz="2000" dirty="0" smtClean="0"/>
              <a:t>을 정의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PERT(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rogram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valuation and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eview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echnique</a:t>
            </a:r>
            <a:r>
              <a:rPr lang="en-US" altLang="ko-KR" sz="2000" dirty="0" smtClean="0"/>
              <a:t>, 3</a:t>
            </a:r>
            <a:r>
              <a:rPr lang="ko-KR" altLang="en-US" sz="2000" dirty="0" smtClean="0"/>
              <a:t>점 추정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평균 </a:t>
            </a:r>
            <a:r>
              <a:rPr lang="en-US" altLang="ko-KR" sz="2000" dirty="0" smtClean="0"/>
              <a:t>= (p +4m +o) / 6 (p:</a:t>
            </a:r>
            <a:r>
              <a:rPr lang="ko-KR" altLang="en-US" sz="2000" dirty="0" smtClean="0"/>
              <a:t>비관치</a:t>
            </a:r>
            <a:r>
              <a:rPr lang="en-US" altLang="ko-KR" sz="2000" dirty="0" smtClean="0"/>
              <a:t>, m:</a:t>
            </a:r>
            <a:r>
              <a:rPr lang="ko-KR" altLang="en-US" sz="2000" dirty="0" err="1" smtClean="0"/>
              <a:t>보통치</a:t>
            </a:r>
            <a:r>
              <a:rPr lang="en-US" altLang="ko-KR" sz="2000" dirty="0" smtClean="0"/>
              <a:t>, o: </a:t>
            </a:r>
            <a:r>
              <a:rPr lang="ko-KR" altLang="en-US" sz="2000" dirty="0" smtClean="0"/>
              <a:t>낙관치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CPM(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ritical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ath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ethod)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경험 등을 통해 불확실성이 적을 경우 사용</a:t>
            </a: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</a:t>
            </a:r>
            <a:endParaRPr lang="ko-KR" altLang="en-US" dirty="0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116011360" descr="EMB0000041c0d0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892480" cy="4858653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Time Management – Activity  Definition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051" y="764704"/>
            <a:ext cx="8773898" cy="13681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업무범위 정의와 유사한 프로세스</a:t>
            </a:r>
            <a:r>
              <a:rPr lang="en-US" altLang="ko-KR" dirty="0" smtClean="0"/>
              <a:t>(decomposition)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WBS</a:t>
            </a:r>
            <a:r>
              <a:rPr lang="ko-KR" altLang="en-US" dirty="0" smtClean="0"/>
              <a:t>의 분할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산출물</a:t>
            </a:r>
            <a:r>
              <a:rPr lang="ko-KR" altLang="en-US" dirty="0" smtClean="0"/>
              <a:t> 중심 </a:t>
            </a:r>
            <a:r>
              <a:rPr lang="en-US" altLang="ko-KR" dirty="0" smtClean="0"/>
              <a:t>≪≫ Activity </a:t>
            </a:r>
            <a:r>
              <a:rPr lang="ko-KR" altLang="en-US" dirty="0" smtClean="0"/>
              <a:t>의 분할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프로세스</a:t>
            </a:r>
            <a:r>
              <a:rPr lang="ko-KR" altLang="en-US" dirty="0" smtClean="0"/>
              <a:t> 중심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95630368" descr="EMB000015d85ab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865" y="2204864"/>
            <a:ext cx="7818318" cy="4104456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스케줄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>
              <a:buNone/>
            </a:pPr>
            <a:endParaRPr lang="en-US" altLang="ko-KR" sz="1200" dirty="0" smtClean="0"/>
          </a:p>
          <a:p>
            <a:r>
              <a:rPr lang="ko-KR" altLang="en-US" sz="2000" dirty="0" smtClean="0"/>
              <a:t>스케줄 최적화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예비스케줄을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 목적에 맞게 조정하는 과정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제약조건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원가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한정된 자원의 효율적인 분배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리스크</a:t>
            </a:r>
            <a:r>
              <a:rPr lang="ko-KR" altLang="en-US" sz="2000" dirty="0" smtClean="0"/>
              <a:t> 등을 스케줄에 반영</a:t>
            </a:r>
            <a:endParaRPr lang="en-US" altLang="ko-KR" sz="2000" dirty="0" smtClean="0"/>
          </a:p>
          <a:p>
            <a:r>
              <a:rPr lang="ko-KR" altLang="en-US" sz="2000" dirty="0" smtClean="0"/>
              <a:t>수행기간 단축</a:t>
            </a:r>
            <a:r>
              <a:rPr lang="en-US" altLang="ko-KR" sz="2000" dirty="0" smtClean="0"/>
              <a:t>(Duration Compression)</a:t>
            </a:r>
          </a:p>
          <a:p>
            <a:pPr lvl="1"/>
            <a:r>
              <a:rPr lang="en-US" altLang="ko-KR" sz="2000" dirty="0" smtClean="0"/>
              <a:t>Crashing: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자원을 투입하여 수행기간 단축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Fast-Tracking: Activity</a:t>
            </a:r>
            <a:r>
              <a:rPr lang="ko-KR" altLang="en-US" sz="2000" dirty="0" smtClean="0"/>
              <a:t>의 관계를 조정하여 수행기간 단축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순차적 진행 → 동시진행</a:t>
            </a:r>
            <a:endParaRPr lang="ko-KR" altLang="en-US" sz="1600" dirty="0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116007912" descr="EMB0000041c0d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340768"/>
            <a:ext cx="5147599" cy="1656184"/>
          </a:xfrm>
          <a:prstGeom prst="rect">
            <a:avLst/>
          </a:prstGeom>
          <a:noFill/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71" name="_x116002824" descr="EMB0000041c0d0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628800"/>
            <a:ext cx="3540156" cy="144016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Management- CPM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Critical Path Method</a:t>
            </a:r>
          </a:p>
          <a:p>
            <a:r>
              <a:rPr lang="ko-KR" altLang="en-US" dirty="0" smtClean="0"/>
              <a:t>프로젝트의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주경로를</a:t>
            </a:r>
            <a:r>
              <a:rPr lang="ko-KR" altLang="en-US" dirty="0" smtClean="0"/>
              <a:t> 분석하여 프로젝트 수행기간을 예측</a:t>
            </a:r>
            <a:endParaRPr lang="en-US" altLang="ko-KR" dirty="0" smtClean="0"/>
          </a:p>
          <a:p>
            <a:r>
              <a:rPr lang="ko-KR" altLang="en-US" dirty="0" smtClean="0"/>
              <a:t>대표적인 스케줄 계획 및 관리방법</a:t>
            </a:r>
            <a:endParaRPr lang="en-US" altLang="ko-KR" dirty="0" smtClean="0"/>
          </a:p>
          <a:p>
            <a:r>
              <a:rPr lang="ko-KR" altLang="en-US" dirty="0" smtClean="0"/>
              <a:t>핵심개념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일점추정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액티비티의</a:t>
            </a:r>
            <a:r>
              <a:rPr lang="ko-KR" altLang="en-US" dirty="0" smtClean="0"/>
              <a:t> 수행기간을 하나의 확정적인 값으로 예측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플로트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실행의 여유시간</a:t>
            </a:r>
            <a:r>
              <a:rPr lang="en-US" altLang="ko-KR" dirty="0" smtClean="0"/>
              <a:t>(Slack)</a:t>
            </a:r>
          </a:p>
          <a:p>
            <a:pPr lvl="1"/>
            <a:r>
              <a:rPr lang="ko-KR" altLang="en-US" dirty="0" err="1" smtClean="0"/>
              <a:t>주경로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플로트가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이 되는 액티비티로 구성</a:t>
            </a:r>
            <a:endParaRPr lang="ko-KR" altLang="en-US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48617"/>
            <a:ext cx="7992888" cy="500063"/>
          </a:xfrm>
        </p:spPr>
        <p:txBody>
          <a:bodyPr/>
          <a:lstStyle/>
          <a:p>
            <a:r>
              <a:rPr lang="en-US" altLang="ko-KR" sz="2800" dirty="0" smtClean="0"/>
              <a:t>Time Management – </a:t>
            </a:r>
            <a:r>
              <a:rPr lang="en-US" altLang="ko-KR" sz="2400" dirty="0" smtClean="0"/>
              <a:t>Activity  </a:t>
            </a:r>
            <a:r>
              <a:rPr lang="ko-KR" altLang="en-US" sz="2400" dirty="0" smtClean="0"/>
              <a:t>전후 관계 정의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765176"/>
            <a:ext cx="8594595" cy="56881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 Why? </a:t>
            </a:r>
            <a:r>
              <a:rPr lang="ko-KR" altLang="en-US" dirty="0" smtClean="0"/>
              <a:t>전체개발기간 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FS : Finish to Start</a:t>
            </a:r>
          </a:p>
          <a:p>
            <a:pPr lvl="1"/>
            <a:r>
              <a:rPr lang="en-US" altLang="ko-KR" dirty="0" smtClean="0"/>
              <a:t>FF : Finish to Finish</a:t>
            </a:r>
          </a:p>
          <a:p>
            <a:pPr lvl="1"/>
            <a:r>
              <a:rPr lang="en-US" altLang="ko-KR" dirty="0" smtClean="0"/>
              <a:t>SS : Start to Start</a:t>
            </a:r>
          </a:p>
          <a:p>
            <a:pPr lvl="1"/>
            <a:r>
              <a:rPr lang="en-US" altLang="ko-KR" dirty="0" smtClean="0"/>
              <a:t>SF : Start to Finish</a:t>
            </a:r>
          </a:p>
          <a:p>
            <a:pPr lvl="1"/>
            <a:r>
              <a:rPr lang="en-US" altLang="ko-KR" dirty="0" smtClean="0"/>
              <a:t>Lead, Lag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주경로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(Critical Path)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Float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Activity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en-US" altLang="ko-KR" dirty="0" smtClean="0"/>
              <a:t>Float: </a:t>
            </a:r>
            <a:r>
              <a:rPr lang="ko-KR" altLang="en-US" dirty="0" smtClean="0"/>
              <a:t>프로젝트를 지연시키지 않고 조정될 수 있는 </a:t>
            </a:r>
            <a:r>
              <a:rPr lang="en-US" altLang="ko-KR" dirty="0" smtClean="0"/>
              <a:t>Activity </a:t>
            </a:r>
            <a:r>
              <a:rPr lang="ko-KR" altLang="en-US" dirty="0" smtClean="0"/>
              <a:t>의 여유시간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프로젝트의 수행기간을 결정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집중관리 필요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err="1" smtClean="0"/>
              <a:t>주경로를</a:t>
            </a:r>
            <a:r>
              <a:rPr lang="ko-KR" altLang="en-US" dirty="0" smtClean="0"/>
              <a:t> 구성하는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의 지연은 곧 프로젝트의 지연을 의미</a:t>
            </a:r>
            <a:endParaRPr lang="en-US" altLang="ko-KR" dirty="0" smtClean="0"/>
          </a:p>
          <a:p>
            <a:pPr lvl="1">
              <a:lnSpc>
                <a:spcPct val="120000"/>
              </a:lnSpc>
              <a:buNone/>
            </a:pPr>
            <a:endParaRPr lang="ko-KR" altLang="en-US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585843" cy="439738"/>
          </a:xfrm>
        </p:spPr>
        <p:txBody>
          <a:bodyPr/>
          <a:lstStyle/>
          <a:p>
            <a:r>
              <a:rPr lang="en-US" altLang="ko-KR" sz="2800" dirty="0" smtClean="0"/>
              <a:t>Time Management – 5 Process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4069655" cy="5715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총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가지의 프로세스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Activity</a:t>
            </a:r>
            <a:r>
              <a:rPr lang="ko-KR" altLang="en-US" sz="2000" dirty="0" smtClean="0"/>
              <a:t> 결정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Activity</a:t>
            </a:r>
            <a:r>
              <a:rPr lang="ko-KR" altLang="en-US" sz="2000" dirty="0" smtClean="0"/>
              <a:t> 간 작업 순서의 전후 관계 정의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각 </a:t>
            </a:r>
            <a:r>
              <a:rPr lang="en-US" altLang="ko-KR" sz="2000" dirty="0" smtClean="0"/>
              <a:t>Activity </a:t>
            </a:r>
            <a:r>
              <a:rPr lang="ko-KR" altLang="en-US" sz="2000" dirty="0" smtClean="0"/>
              <a:t>의 수행 기간 추정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전체 프로젝트 일정 결정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계획 대비 일정 차이 모니터링 및 통제</a:t>
            </a:r>
          </a:p>
          <a:p>
            <a:endParaRPr lang="ko-KR" altLang="en-US" dirty="0"/>
          </a:p>
        </p:txBody>
      </p:sp>
      <p:pic>
        <p:nvPicPr>
          <p:cNvPr id="4" name="_x95603664" descr="EMB000015d85ab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357161"/>
            <a:ext cx="4412539" cy="3656015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980728"/>
            <a:ext cx="7977554" cy="5328592"/>
          </a:xfrm>
        </p:spPr>
        <p:txBody>
          <a:bodyPr/>
          <a:lstStyle/>
          <a:p>
            <a:r>
              <a:rPr lang="en-US" altLang="ko-KR" sz="3200" dirty="0" smtClean="0"/>
              <a:t>A Project is </a:t>
            </a:r>
            <a:r>
              <a:rPr lang="en-US" altLang="ko-KR" sz="3200" dirty="0" smtClean="0">
                <a:latin typeface="Arial"/>
              </a:rPr>
              <a:t>…</a:t>
            </a:r>
            <a:r>
              <a:rPr lang="en-US" altLang="ko-KR" sz="3200" dirty="0" smtClean="0"/>
              <a:t>.</a:t>
            </a:r>
          </a:p>
          <a:p>
            <a:pPr lvl="1">
              <a:buNone/>
            </a:pPr>
            <a:r>
              <a:rPr lang="en-US" altLang="ko-KR" sz="2800" dirty="0" smtClean="0"/>
              <a:t>: A </a:t>
            </a:r>
            <a:r>
              <a:rPr lang="en-US" altLang="ko-KR" sz="2800" dirty="0" smtClean="0">
                <a:solidFill>
                  <a:srgbClr val="FF0000"/>
                </a:solidFill>
              </a:rPr>
              <a:t>Temporary endeavor</a:t>
            </a:r>
            <a:r>
              <a:rPr lang="en-US" altLang="ko-KR" sz="2800" dirty="0" smtClean="0"/>
              <a:t> undertaken to create a </a:t>
            </a:r>
            <a:r>
              <a:rPr lang="en-US" altLang="ko-KR" sz="2800" dirty="0" smtClean="0">
                <a:solidFill>
                  <a:srgbClr val="FF0000"/>
                </a:solidFill>
              </a:rPr>
              <a:t>unique</a:t>
            </a:r>
            <a:r>
              <a:rPr lang="en-US" altLang="ko-KR" sz="2800" dirty="0" smtClean="0"/>
              <a:t> product or service   (PMBOK Guide p.4)</a:t>
            </a:r>
          </a:p>
          <a:p>
            <a:pPr lvl="1"/>
            <a:endParaRPr lang="en-US" altLang="ko-KR" sz="2500" dirty="0" smtClean="0"/>
          </a:p>
          <a:p>
            <a:pPr lvl="1">
              <a:lnSpc>
                <a:spcPct val="150000"/>
              </a:lnSpc>
            </a:pPr>
            <a:r>
              <a:rPr lang="ko-KR" altLang="ko-KR" sz="2500" dirty="0" smtClean="0"/>
              <a:t>프로젝트는 </a:t>
            </a:r>
            <a:r>
              <a:rPr lang="ko-KR" altLang="ko-KR" sz="2500" dirty="0"/>
              <a:t>특정 제품</a:t>
            </a:r>
            <a:r>
              <a:rPr lang="en-US" altLang="ko-KR" sz="2500" dirty="0"/>
              <a:t>, </a:t>
            </a:r>
            <a:r>
              <a:rPr lang="ko-KR" altLang="ko-KR" sz="2500" dirty="0"/>
              <a:t>서비스</a:t>
            </a:r>
            <a:r>
              <a:rPr lang="en-US" altLang="ko-KR" sz="2500" dirty="0"/>
              <a:t>, </a:t>
            </a:r>
            <a:r>
              <a:rPr lang="ko-KR" altLang="ko-KR" sz="2500" dirty="0"/>
              <a:t>또는 결과물을 효과적으로 얻기 위한 </a:t>
            </a:r>
            <a:r>
              <a:rPr lang="ko-KR" altLang="en-US" sz="2500" dirty="0" smtClean="0"/>
              <a:t>작</a:t>
            </a:r>
            <a:r>
              <a:rPr lang="ko-KR" altLang="ko-KR" sz="2500" dirty="0" smtClean="0"/>
              <a:t>업</a:t>
            </a:r>
            <a:endParaRPr lang="en-US" altLang="ko-KR" sz="2500" b="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ko-KR" sz="2500" b="0" dirty="0" smtClean="0">
                <a:solidFill>
                  <a:schemeClr val="tx1"/>
                </a:solidFill>
              </a:rPr>
              <a:t>프로젝트에 </a:t>
            </a:r>
            <a:r>
              <a:rPr lang="ko-KR" altLang="ko-KR" sz="2500" b="0" dirty="0">
                <a:solidFill>
                  <a:schemeClr val="tx1"/>
                </a:solidFill>
              </a:rPr>
              <a:t>투입된 자원이</a:t>
            </a:r>
            <a:r>
              <a:rPr lang="en-US" altLang="ko-KR" sz="2500" b="0" dirty="0">
                <a:solidFill>
                  <a:schemeClr val="tx1"/>
                </a:solidFill>
              </a:rPr>
              <a:t> </a:t>
            </a:r>
            <a:r>
              <a:rPr lang="ko-KR" altLang="ko-KR" sz="2500" b="0" dirty="0">
                <a:solidFill>
                  <a:schemeClr val="tx1"/>
                </a:solidFill>
              </a:rPr>
              <a:t>효율적으로 사용될 수 있도록 프로젝트에 대한 조직적인 관리와 계획이 필수적으로 </a:t>
            </a:r>
            <a:r>
              <a:rPr lang="ko-KR" altLang="ko-KR" sz="2500" b="0" dirty="0" smtClean="0">
                <a:solidFill>
                  <a:schemeClr val="tx1"/>
                </a:solidFill>
              </a:rPr>
              <a:t>요구</a:t>
            </a:r>
            <a:r>
              <a:rPr lang="ko-KR" altLang="en-US" sz="2500" b="0" dirty="0" smtClean="0">
                <a:solidFill>
                  <a:schemeClr val="tx1"/>
                </a:solidFill>
              </a:rPr>
              <a:t>됨</a:t>
            </a:r>
            <a:endParaRPr lang="en-US" altLang="ko-KR" sz="25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 – </a:t>
            </a:r>
            <a:r>
              <a:rPr lang="ko-KR" altLang="en-US" sz="2400" dirty="0" smtClean="0"/>
              <a:t>다양한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908720"/>
            <a:ext cx="4392488" cy="5544615"/>
          </a:xfrm>
        </p:spPr>
        <p:txBody>
          <a:bodyPr/>
          <a:lstStyle/>
          <a:p>
            <a:r>
              <a:rPr lang="ko-KR" altLang="en-US" sz="2400" dirty="0" smtClean="0"/>
              <a:t>네트워크 스케줄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가장 일반적인 프로젝트 스케줄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액티비티</a:t>
            </a:r>
            <a:r>
              <a:rPr lang="ko-KR" altLang="en-US" sz="2000" dirty="0" smtClean="0"/>
              <a:t> 선후 관계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날짜 정보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자원 정보 등이 종합적으로 나타남</a:t>
            </a:r>
            <a:endParaRPr lang="en-US" altLang="ko-KR" sz="2000" dirty="0" smtClean="0"/>
          </a:p>
          <a:p>
            <a:pPr lvl="1"/>
            <a:endParaRPr lang="en-US" altLang="ko-KR" sz="200" dirty="0" smtClean="0"/>
          </a:p>
          <a:p>
            <a:r>
              <a:rPr lang="ko-KR" altLang="en-US" sz="2400" dirty="0" err="1" smtClean="0"/>
              <a:t>바차트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간트차트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smtClean="0"/>
              <a:t>가장 많이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프로젝트 진척도 보고에 유용</a:t>
            </a:r>
            <a:endParaRPr lang="en-US" altLang="ko-KR" sz="2000" dirty="0" smtClean="0"/>
          </a:p>
          <a:p>
            <a:pPr lvl="1"/>
            <a:endParaRPr lang="en-US" altLang="ko-KR" sz="1050" dirty="0" smtClean="0"/>
          </a:p>
          <a:p>
            <a:r>
              <a:rPr lang="ko-KR" altLang="en-US" sz="2400" dirty="0" err="1" smtClean="0"/>
              <a:t>마일스톤</a:t>
            </a:r>
            <a:r>
              <a:rPr lang="ko-KR" altLang="en-US" sz="2400" dirty="0" smtClean="0"/>
              <a:t> 차트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프로젝트 진행에서 중요한 의미가 있는 사건 또는 시점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대규모 프로젝트의 전체적인 현황 파악에 용이</a:t>
            </a:r>
          </a:p>
          <a:p>
            <a:pPr lvl="1"/>
            <a:endParaRPr lang="ko-KR" altLang="en-US" sz="2000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115898352" descr="EMB0000041c0d0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124744"/>
            <a:ext cx="3451225" cy="1457325"/>
          </a:xfrm>
          <a:prstGeom prst="rect">
            <a:avLst/>
          </a:prstGeom>
          <a:noFill/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3" name="_x115898048" descr="EMB0000041c0cf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7061" y="2852936"/>
            <a:ext cx="4257427" cy="35607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 smtClean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04.</a:t>
            </a:r>
            <a:r>
              <a:rPr lang="en-US" altLang="ko-KR" sz="3200" dirty="0" smtClean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endParaRPr lang="en-US" altLang="ko-KR" sz="3200" dirty="0">
              <a:solidFill>
                <a:srgbClr val="556A2C"/>
              </a:solidFill>
              <a:latin typeface="HY견명조" pitchFamily="18" charset="-127"/>
              <a:ea typeface="HY견명조" pitchFamily="18" charset="-127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Risk Management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48617"/>
            <a:ext cx="7992888" cy="500063"/>
          </a:xfrm>
        </p:spPr>
        <p:txBody>
          <a:bodyPr/>
          <a:lstStyle/>
          <a:p>
            <a:r>
              <a:rPr lang="en-US" altLang="ko-KR" sz="2800" dirty="0" smtClean="0"/>
              <a:t>Risk Management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765176"/>
            <a:ext cx="8594595" cy="29518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 What is Project Risk?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발생 여부가 불확실하지만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프로젝트의 성공에 이롭게 혹은 해롭게 영향을 줄 수 있는 사건 혹은 상황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잠재적인 사건 혹은 상황</a:t>
            </a:r>
            <a:r>
              <a:rPr lang="en-US" altLang="ko-KR" b="1" dirty="0" smtClean="0"/>
              <a:t>(Potential event or condition)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 smtClean="0"/>
              <a:t>불확실성</a:t>
            </a:r>
            <a:r>
              <a:rPr lang="en-US" altLang="ko-KR" b="1" dirty="0" smtClean="0"/>
              <a:t>(Uncertainty)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 smtClean="0"/>
              <a:t>기회</a:t>
            </a:r>
            <a:r>
              <a:rPr lang="en-US" altLang="ko-KR" b="1" dirty="0" smtClean="0"/>
              <a:t>(Chance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or Opportunity) ↔ Pure(Insurable) Risk</a:t>
            </a:r>
            <a:endParaRPr lang="ko-KR" altLang="en-US" dirty="0" smtClean="0"/>
          </a:p>
          <a:p>
            <a:pPr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1" name="_x115747632" descr="EMB00000af028c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770840"/>
            <a:ext cx="6192688" cy="2754504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리스크의</a:t>
            </a:r>
            <a:r>
              <a:rPr lang="ko-KR" altLang="en-US" dirty="0" smtClean="0"/>
              <a:t> 크기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err="1" smtClean="0"/>
              <a:t>리스크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식별 프로세스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Risk Management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3567" y="1628800"/>
          <a:ext cx="7416824" cy="1905762"/>
        </p:xfrm>
        <a:graphic>
          <a:graphicData uri="http://schemas.openxmlformats.org/drawingml/2006/table">
            <a:tbl>
              <a:tblPr/>
              <a:tblGrid>
                <a:gridCol w="1781793"/>
                <a:gridCol w="674720"/>
                <a:gridCol w="2022462"/>
                <a:gridCol w="674720"/>
                <a:gridCol w="2263129"/>
              </a:tblGrid>
              <a:tr h="8257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리스크의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 크기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=</a:t>
                      </a:r>
                      <a:endParaRPr 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발생 가능성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&amp;</a:t>
                      </a:r>
                      <a:endParaRPr 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이로움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바탕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해로움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바탕"/>
                        </a:rPr>
                        <a:t>)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의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정도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5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</a:rPr>
                        <a:t>↓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</a:rPr>
                        <a:t>↓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60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확률</a:t>
                      </a:r>
                      <a:r>
                        <a:rPr lang="en-US" altLang="ko-KR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(Probability)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영향</a:t>
                      </a:r>
                      <a:endParaRPr lang="en-US" altLang="ko-KR" sz="2000" dirty="0" smtClean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(Impact)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4274" name="_x115866472" descr="EMB0000041c0ce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606" y="4293096"/>
            <a:ext cx="7294786" cy="2177684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Risk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8715375" cy="628104"/>
          </a:xfrm>
        </p:spPr>
        <p:txBody>
          <a:bodyPr/>
          <a:lstStyle/>
          <a:p>
            <a:r>
              <a:rPr lang="ko-KR" altLang="en-US" dirty="0" err="1" smtClean="0"/>
              <a:t>리스크</a:t>
            </a:r>
            <a:r>
              <a:rPr lang="ko-KR" altLang="en-US" dirty="0" smtClean="0"/>
              <a:t> 대응 전략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95536" y="1628800"/>
          <a:ext cx="8496944" cy="4680520"/>
        </p:xfrm>
        <a:graphic>
          <a:graphicData uri="http://schemas.openxmlformats.org/drawingml/2006/table">
            <a:tbl>
              <a:tblPr/>
              <a:tblGrid>
                <a:gridCol w="1996451"/>
                <a:gridCol w="6500493"/>
              </a:tblGrid>
              <a:tr h="94909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회피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Avoidance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“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계획을 변경하여”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리스크의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</a:rPr>
                        <a:t>원인을 제거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리스크가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많은 신기술을 적용경험이 많은 기존 기술로 변경한다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17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바탕"/>
                        </a:rPr>
                        <a:t>전가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Transference</a:t>
                      </a:r>
                      <a:endParaRPr lang="en-US" sz="16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대응 책임과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영향을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제 </a:t>
                      </a: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자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에게 넘긴다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추가적인 비용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(Risk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primium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을 지불해야 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보험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외주처리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실행보증금 등이 포함된다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.》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09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바탕"/>
                        </a:rPr>
                        <a:t>완화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Mitigation</a:t>
                      </a:r>
                      <a:endParaRPr lang="en-US" sz="16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“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추가적인 활동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”을 통해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리스크의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발생확률 혹은 영향을 낮춘다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직원 교육을 실시한다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.》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17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바탕"/>
                        </a:rPr>
                        <a:t>수용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Acceptance</a:t>
                      </a:r>
                      <a:endParaRPr lang="en-US" sz="16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대응과 관련된 별도의 대응을 하지 않는다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발생시 대처방안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(Contingency plan)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을 수립하거나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,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예비비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예비기간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를 계획에 반영한다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.》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Risk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리스크</a:t>
            </a:r>
            <a:r>
              <a:rPr lang="ko-KR" altLang="en-US" dirty="0" smtClean="0"/>
              <a:t> 통제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리스크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리스크</a:t>
            </a:r>
            <a:r>
              <a:rPr lang="ko-KR" altLang="en-US" dirty="0" smtClean="0"/>
              <a:t> 관리의 시작은 숨어 있는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발생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분석 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화 해서 관리 필요</a:t>
            </a:r>
            <a:endParaRPr lang="ko-KR" altLang="en-US" dirty="0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116054944" descr="EMB0000041c0cb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1412776"/>
            <a:ext cx="7309529" cy="324036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en-US" altLang="ko-KR" dirty="0"/>
              <a:t>What is Project Management?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의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명확한 목표</a:t>
            </a:r>
            <a:r>
              <a:rPr lang="en-US" altLang="ko-KR" dirty="0" smtClean="0"/>
              <a:t>(Well-define Objectives)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한시적 노력</a:t>
            </a:r>
            <a:r>
              <a:rPr lang="en-US" altLang="ko-KR" dirty="0" smtClean="0"/>
              <a:t>(Temporary Endeavor)</a:t>
            </a:r>
            <a:endParaRPr lang="ko-KR" altLang="en-US" dirty="0" smtClean="0"/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고유한 제품</a:t>
            </a:r>
            <a:r>
              <a:rPr lang="en-US" altLang="ko-KR" dirty="0" smtClean="0"/>
              <a:t>(Unique Product or Service)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점진적 구현</a:t>
            </a:r>
            <a:r>
              <a:rPr lang="en-US" altLang="ko-KR" dirty="0" smtClean="0"/>
              <a:t>(Progressive Elaboration)</a:t>
            </a:r>
          </a:p>
          <a:p>
            <a:endParaRPr lang="ko-KR" altLang="en-US" dirty="0"/>
          </a:p>
        </p:txBody>
      </p:sp>
      <p:sp>
        <p:nvSpPr>
          <p:cNvPr id="10" name="Cloud"/>
          <p:cNvSpPr>
            <a:spLocks noChangeAspect="1" noEditPoints="1" noChangeArrowheads="1"/>
          </p:cNvSpPr>
          <p:nvPr/>
        </p:nvSpPr>
        <p:spPr bwMode="auto">
          <a:xfrm>
            <a:off x="1379452" y="4470996"/>
            <a:ext cx="2532185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2400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 rot="16200000">
            <a:off x="5028932" y="3257230"/>
            <a:ext cx="1277938" cy="4054719"/>
          </a:xfrm>
          <a:custGeom>
            <a:avLst/>
            <a:gdLst>
              <a:gd name="G0" fmla="+- 3729 0 0"/>
              <a:gd name="G1" fmla="+- 21600 0 3729"/>
              <a:gd name="G2" fmla="*/ 3729 1 2"/>
              <a:gd name="G3" fmla="+- 21600 0 G2"/>
              <a:gd name="G4" fmla="+/ 3729 21600 2"/>
              <a:gd name="G5" fmla="+/ G1 0 2"/>
              <a:gd name="G6" fmla="*/ 21600 21600 3729"/>
              <a:gd name="G7" fmla="*/ G6 1 2"/>
              <a:gd name="G8" fmla="+- 21600 0 G7"/>
              <a:gd name="G9" fmla="*/ 21600 1 2"/>
              <a:gd name="G10" fmla="+- 3729 0 G9"/>
              <a:gd name="G11" fmla="?: G10 G8 0"/>
              <a:gd name="G12" fmla="?: G10 G7 21600"/>
              <a:gd name="T0" fmla="*/ 19735 w 21600"/>
              <a:gd name="T1" fmla="*/ 10800 h 21600"/>
              <a:gd name="T2" fmla="*/ 10800 w 21600"/>
              <a:gd name="T3" fmla="*/ 21600 h 21600"/>
              <a:gd name="T4" fmla="*/ 1865 w 21600"/>
              <a:gd name="T5" fmla="*/ 10800 h 21600"/>
              <a:gd name="T6" fmla="*/ 10800 w 21600"/>
              <a:gd name="T7" fmla="*/ 0 h 21600"/>
              <a:gd name="T8" fmla="*/ 3665 w 21600"/>
              <a:gd name="T9" fmla="*/ 3665 h 21600"/>
              <a:gd name="T10" fmla="*/ 17935 w 21600"/>
              <a:gd name="T11" fmla="*/ 179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9" y="21600"/>
                </a:lnTo>
                <a:lnTo>
                  <a:pt x="17871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646153" y="5101233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 dirty="0"/>
              <a:t>PROJECT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178337" y="5025033"/>
            <a:ext cx="3539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/>
              <a:t>Progressively Elaborate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-8104" r="30294" b="22779"/>
          <a:stretch/>
        </p:blipFill>
        <p:spPr bwMode="auto">
          <a:xfrm>
            <a:off x="6228184" y="908720"/>
            <a:ext cx="2880320" cy="239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r>
              <a:rPr lang="ko-KR" altLang="en-US" dirty="0" smtClean="0"/>
              <a:t>의 성공 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8715375" cy="20682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2600" dirty="0"/>
              <a:t>프로젝트 </a:t>
            </a:r>
            <a:r>
              <a:rPr lang="ko-KR" altLang="ko-KR" sz="2600" dirty="0">
                <a:solidFill>
                  <a:srgbClr val="FF0000"/>
                </a:solidFill>
              </a:rPr>
              <a:t>계획</a:t>
            </a:r>
            <a:r>
              <a:rPr lang="ko-KR" altLang="ko-KR" sz="2600" dirty="0"/>
              <a:t>과 </a:t>
            </a:r>
            <a:r>
              <a:rPr lang="ko-KR" altLang="ko-KR" sz="2600" dirty="0">
                <a:solidFill>
                  <a:srgbClr val="FF0000"/>
                </a:solidFill>
              </a:rPr>
              <a:t>수행 결과</a:t>
            </a:r>
            <a:r>
              <a:rPr lang="ko-KR" altLang="ko-KR" sz="2600" dirty="0"/>
              <a:t>를 비교하여 평가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ko-KR" sz="2600" dirty="0"/>
              <a:t>계획된 </a:t>
            </a:r>
            <a:r>
              <a:rPr lang="ko-KR" altLang="ko-KR" sz="2600" dirty="0">
                <a:solidFill>
                  <a:srgbClr val="FF0000"/>
                </a:solidFill>
              </a:rPr>
              <a:t>시간</a:t>
            </a:r>
            <a:r>
              <a:rPr lang="ko-KR" altLang="ko-KR" sz="2600" dirty="0"/>
              <a:t> 내에</a:t>
            </a:r>
            <a:r>
              <a:rPr lang="en-US" altLang="ko-KR" sz="2600" dirty="0"/>
              <a:t>, </a:t>
            </a:r>
            <a:r>
              <a:rPr lang="ko-KR" altLang="ko-KR" sz="2600" dirty="0"/>
              <a:t>계획된 </a:t>
            </a:r>
            <a:r>
              <a:rPr lang="ko-KR" altLang="ko-KR" sz="2600" dirty="0">
                <a:solidFill>
                  <a:srgbClr val="FF0000"/>
                </a:solidFill>
              </a:rPr>
              <a:t>예산</a:t>
            </a:r>
            <a:r>
              <a:rPr lang="ko-KR" altLang="ko-KR" sz="2600" dirty="0"/>
              <a:t> 범위 내에서</a:t>
            </a:r>
            <a:r>
              <a:rPr lang="en-US" altLang="ko-KR" sz="2600" dirty="0"/>
              <a:t>, </a:t>
            </a:r>
            <a:r>
              <a:rPr lang="ko-KR" altLang="ko-KR" sz="2600" dirty="0">
                <a:solidFill>
                  <a:srgbClr val="FF0000"/>
                </a:solidFill>
              </a:rPr>
              <a:t>계획했던 요구사항</a:t>
            </a:r>
            <a:r>
              <a:rPr lang="ko-KR" altLang="ko-KR" sz="2600" dirty="0"/>
              <a:t>을 만족시키는 결과</a:t>
            </a:r>
            <a:r>
              <a:rPr lang="ko-KR" altLang="en-US" sz="2600" dirty="0"/>
              <a:t>를 얻어야 함</a:t>
            </a:r>
            <a:endParaRPr lang="en-US" altLang="ko-KR" sz="2600" dirty="0"/>
          </a:p>
          <a:p>
            <a:endParaRPr lang="ko-KR" altLang="en-US" sz="20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16980852"/>
              </p:ext>
            </p:extLst>
          </p:nvPr>
        </p:nvGraphicFramePr>
        <p:xfrm>
          <a:off x="539552" y="3284984"/>
          <a:ext cx="4871864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121965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S/W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1124744"/>
            <a:ext cx="8715375" cy="5518944"/>
          </a:xfrm>
        </p:spPr>
        <p:txBody>
          <a:bodyPr/>
          <a:lstStyle/>
          <a:p>
            <a:r>
              <a:rPr lang="ko-KR" altLang="en-US" sz="2600" dirty="0"/>
              <a:t>비가시성</a:t>
            </a:r>
            <a:endParaRPr lang="en-US" altLang="ko-KR" sz="2600" dirty="0"/>
          </a:p>
          <a:p>
            <a:r>
              <a:rPr lang="ko-KR" altLang="en-US" sz="2600" dirty="0"/>
              <a:t>복잡성</a:t>
            </a:r>
            <a:endParaRPr lang="en-US" altLang="ko-KR" sz="2600" dirty="0"/>
          </a:p>
          <a:p>
            <a:r>
              <a:rPr lang="ko-KR" altLang="en-US" sz="2600" dirty="0"/>
              <a:t>유연성</a:t>
            </a:r>
            <a:endParaRPr lang="en-US" altLang="ko-KR" sz="2600" dirty="0"/>
          </a:p>
          <a:p>
            <a:endParaRPr lang="en-US" altLang="ko-KR" sz="25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200" b="0" dirty="0">
                <a:solidFill>
                  <a:schemeClr val="tx1"/>
                </a:solidFill>
              </a:rPr>
              <a:t>소프트웨어의 변경 용이성은 일반적으로 소프트웨어의 장점으로 간주됨</a:t>
            </a:r>
            <a:endParaRPr lang="en-US" altLang="ko-KR" sz="2200" b="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200" b="0" dirty="0">
                <a:solidFill>
                  <a:schemeClr val="tx1"/>
                </a:solidFill>
              </a:rPr>
              <a:t>그러나</a:t>
            </a:r>
            <a:r>
              <a:rPr lang="en-US" altLang="ko-KR" sz="2200" b="0" dirty="0">
                <a:solidFill>
                  <a:schemeClr val="tx1"/>
                </a:solidFill>
              </a:rPr>
              <a:t>,</a:t>
            </a:r>
            <a:r>
              <a:rPr lang="ko-KR" altLang="en-US" sz="2200" b="0" dirty="0">
                <a:solidFill>
                  <a:schemeClr val="tx1"/>
                </a:solidFill>
              </a:rPr>
              <a:t> 이 ‘소프트웨어’라는 명칭이 사용되었지만</a:t>
            </a:r>
            <a:r>
              <a:rPr lang="en-US" altLang="ko-KR" sz="2200" b="0" dirty="0">
                <a:solidFill>
                  <a:schemeClr val="tx1"/>
                </a:solidFill>
              </a:rPr>
              <a:t>, </a:t>
            </a:r>
            <a:r>
              <a:rPr lang="ko-KR" altLang="en-US" sz="2200" b="0" dirty="0">
                <a:solidFill>
                  <a:schemeClr val="tx1"/>
                </a:solidFill>
              </a:rPr>
              <a:t>실제로는 소프트웨어를 고치는 것은 ‘그렇게 쉽지’ 않음</a:t>
            </a:r>
          </a:p>
        </p:txBody>
      </p:sp>
    </p:spTree>
    <p:extLst>
      <p:ext uri="{BB962C8B-B14F-4D97-AF65-F5344CB8AC3E}">
        <p14:creationId xmlns:p14="http://schemas.microsoft.com/office/powerpoint/2010/main" val="2209159978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S/W Project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93864" y="836712"/>
            <a:ext cx="8419138" cy="5760640"/>
            <a:chOff x="785786" y="1038224"/>
            <a:chExt cx="7954841" cy="539117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5787" y="1038224"/>
              <a:ext cx="3592968" cy="345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rcRect t="11363" b="84421"/>
            <a:stretch>
              <a:fillRect/>
            </a:stretch>
          </p:blipFill>
          <p:spPr bwMode="auto">
            <a:xfrm>
              <a:off x="785786" y="1357298"/>
              <a:ext cx="7954841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t="11363" b="84421"/>
            <a:stretch>
              <a:fillRect/>
            </a:stretch>
          </p:blipFill>
          <p:spPr bwMode="auto">
            <a:xfrm>
              <a:off x="785786" y="5929330"/>
              <a:ext cx="7954841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t="11363"/>
            <a:stretch>
              <a:fillRect/>
            </a:stretch>
          </p:blipFill>
          <p:spPr bwMode="auto">
            <a:xfrm>
              <a:off x="785786" y="1571612"/>
              <a:ext cx="7954841" cy="4505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54374658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S/W Project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1340768"/>
            <a:ext cx="896194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970899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8594</TotalTime>
  <Words>2460</Words>
  <Application>Microsoft Office PowerPoint</Application>
  <PresentationFormat>화면 슬라이드 쇼(4:3)</PresentationFormat>
  <Paragraphs>502</Paragraphs>
  <Slides>46</Slides>
  <Notes>13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한빛마스터</vt:lpstr>
      <vt:lpstr>비트맵 이미지</vt:lpstr>
      <vt:lpstr>Image</vt:lpstr>
      <vt:lpstr>PM의 기본개념</vt:lpstr>
      <vt:lpstr>목 차</vt:lpstr>
      <vt:lpstr>PowerPoint 프레젠테이션</vt:lpstr>
      <vt:lpstr>Project란?</vt:lpstr>
      <vt:lpstr>Project의 특성</vt:lpstr>
      <vt:lpstr>Project의 성공 여부</vt:lpstr>
      <vt:lpstr>S/W Project</vt:lpstr>
      <vt:lpstr>S/W Project</vt:lpstr>
      <vt:lpstr>S/W Project</vt:lpstr>
      <vt:lpstr>S/W Project</vt:lpstr>
      <vt:lpstr>Project Management(Manager)의 필요성</vt:lpstr>
      <vt:lpstr>Project Management</vt:lpstr>
      <vt:lpstr>Project Management</vt:lpstr>
      <vt:lpstr>What is Project Management?</vt:lpstr>
      <vt:lpstr>PDCA(Plan-Do-Check-Action)</vt:lpstr>
      <vt:lpstr>PDCA(Plan-Do-Check-Action)</vt:lpstr>
      <vt:lpstr>프로젝트 관리 프로세스</vt:lpstr>
      <vt:lpstr>프로젝트 관리 프로세스간의  상호작용</vt:lpstr>
      <vt:lpstr>PMBOK의 PM 영역 및 프로세스</vt:lpstr>
      <vt:lpstr>PowerPoint 프레젠테이션</vt:lpstr>
      <vt:lpstr>PM: project manager</vt:lpstr>
      <vt:lpstr>S/W Project Management</vt:lpstr>
      <vt:lpstr>소프트웨어 제품 개발 프로세스</vt:lpstr>
      <vt:lpstr>「개발 계획」 액티비티 구성도 </vt:lpstr>
      <vt:lpstr>PowerPoint 프레젠테이션</vt:lpstr>
      <vt:lpstr>Scope Management</vt:lpstr>
      <vt:lpstr>WBS(Work Breakdown Structure)</vt:lpstr>
      <vt:lpstr>WBS(Work Breakdown Structure)  – 분할의 목적</vt:lpstr>
      <vt:lpstr>WBS(Work Breakdown Structure) - 형태</vt:lpstr>
      <vt:lpstr>WBS(Work Breakdown Structure) - 구성요소</vt:lpstr>
      <vt:lpstr>Scope Management &amp; Other Process</vt:lpstr>
      <vt:lpstr>PowerPoint 프레젠테이션</vt:lpstr>
      <vt:lpstr>Time Management</vt:lpstr>
      <vt:lpstr>Time Management</vt:lpstr>
      <vt:lpstr>Time Management – Activity  Definition</vt:lpstr>
      <vt:lpstr>Time Management</vt:lpstr>
      <vt:lpstr>Time Management- CPM</vt:lpstr>
      <vt:lpstr>Time Management – Activity  전후 관계 정의</vt:lpstr>
      <vt:lpstr>Time Management – 5 Process</vt:lpstr>
      <vt:lpstr>Time Management – 다양한 형식</vt:lpstr>
      <vt:lpstr>PowerPoint 프레젠테이션</vt:lpstr>
      <vt:lpstr>Risk Management</vt:lpstr>
      <vt:lpstr>Risk Management</vt:lpstr>
      <vt:lpstr>Risk Management</vt:lpstr>
      <vt:lpstr>Risk Management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user</cp:lastModifiedBy>
  <cp:revision>502</cp:revision>
  <dcterms:created xsi:type="dcterms:W3CDTF">1601-01-01T00:00:00Z</dcterms:created>
  <dcterms:modified xsi:type="dcterms:W3CDTF">2016-11-02T01:27:35Z</dcterms:modified>
</cp:coreProperties>
</file>